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5" r:id="rId5"/>
    <p:sldId id="257" r:id="rId6"/>
    <p:sldId id="266" r:id="rId7"/>
    <p:sldId id="269" r:id="rId8"/>
    <p:sldId id="305" r:id="rId9"/>
    <p:sldId id="307" r:id="rId10"/>
    <p:sldId id="303" r:id="rId11"/>
    <p:sldId id="308" r:id="rId12"/>
    <p:sldId id="267" r:id="rId13"/>
    <p:sldId id="271" r:id="rId14"/>
    <p:sldId id="301" r:id="rId15"/>
    <p:sldId id="302" r:id="rId16"/>
    <p:sldId id="306" r:id="rId17"/>
    <p:sldId id="304" r:id="rId18"/>
    <p:sldId id="309" r:id="rId19"/>
    <p:sldId id="310" r:id="rId20"/>
    <p:sldId id="278" r:id="rId21"/>
    <p:sldId id="311" r:id="rId22"/>
    <p:sldId id="312" r:id="rId23"/>
    <p:sldId id="274" r:id="rId24"/>
    <p:sldId id="313" r:id="rId25"/>
    <p:sldId id="314" r:id="rId26"/>
    <p:sldId id="315" r:id="rId27"/>
    <p:sldId id="316" r:id="rId28"/>
    <p:sldId id="318" r:id="rId29"/>
    <p:sldId id="319" r:id="rId30"/>
    <p:sldId id="320" r:id="rId31"/>
    <p:sldId id="321" r:id="rId32"/>
    <p:sldId id="322" r:id="rId33"/>
    <p:sldId id="323" r:id="rId34"/>
    <p:sldId id="275" r:id="rId35"/>
    <p:sldId id="276" r:id="rId36"/>
    <p:sldId id="29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8D6"/>
    <a:srgbClr val="6B705C"/>
    <a:srgbClr val="965C3C"/>
    <a:srgbClr val="CB997E"/>
    <a:srgbClr val="A5A58D"/>
    <a:srgbClr val="865336"/>
    <a:srgbClr val="DDBEA9"/>
    <a:srgbClr val="B7B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64" d="100"/>
          <a:sy n="64" d="100"/>
        </p:scale>
        <p:origin x="10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6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02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8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0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1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12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8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63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1FD5E-71FA-4E22-8AE4-4CEDC310A8C5}" type="datetimeFigureOut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2D1B-3B9C-4F7D-A249-F3C3884C8AF6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88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115D5311-1ED4-438A-B0DE-5D84CA86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3F08EA-7C3C-4649-9035-9B10AFB74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SIEM</a:t>
            </a:r>
            <a:br>
              <a:rPr lang="pt-PT" sz="40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PROJECT 1</a:t>
            </a:r>
            <a:b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</a:b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Mockup</a:t>
            </a:r>
            <a:r>
              <a:rPr lang="pt-PT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en-US" sz="4000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Submission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CCA75B-6EDF-4077-9FAC-33067151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64600"/>
            <a:ext cx="4330262" cy="1018777"/>
          </a:xfrm>
        </p:spPr>
        <p:txBody>
          <a:bodyPr>
            <a:normAutofit fontScale="92500" lnSpcReduction="20000"/>
          </a:bodyPr>
          <a:lstStyle/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Leonor Santos 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(up201504515)</a:t>
            </a:r>
          </a:p>
          <a:p>
            <a:r>
              <a:rPr lang="pt-PT" sz="2000" b="1" dirty="0">
                <a:solidFill>
                  <a:srgbClr val="CB997E"/>
                </a:solidFill>
                <a:latin typeface="Verdana Pro Light" panose="020B0304030504040204" pitchFamily="34" charset="0"/>
              </a:rPr>
              <a:t>5/10/2020</a:t>
            </a:r>
            <a:endParaRPr lang="en-GB" sz="2000" b="1" dirty="0">
              <a:solidFill>
                <a:srgbClr val="CB997E"/>
              </a:solidFill>
              <a:latin typeface="Verdana Pro Light" panose="020B03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34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Navbar</a:t>
            </a:r>
            <a:r>
              <a:rPr lang="pt-PT" dirty="0">
                <a:solidFill>
                  <a:srgbClr val="6B705C"/>
                </a:solidFill>
              </a:rPr>
              <a:t> - </a:t>
            </a:r>
            <a:r>
              <a:rPr lang="pt-PT" dirty="0" err="1">
                <a:solidFill>
                  <a:srgbClr val="6B705C"/>
                </a:solidFill>
              </a:rPr>
              <a:t>behaviour</a:t>
            </a:r>
            <a:r>
              <a:rPr lang="pt-PT" dirty="0">
                <a:solidFill>
                  <a:srgbClr val="6B705C"/>
                </a:solidFill>
              </a:rPr>
              <a:t> (I)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8C986EF-BFDB-47B7-9D28-24240D73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89"/>
          <a:stretch/>
        </p:blipFill>
        <p:spPr>
          <a:xfrm>
            <a:off x="1238250" y="2105025"/>
            <a:ext cx="7402024" cy="264795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94FD06-5B37-4FCC-A593-3ACB967AB74D}"/>
              </a:ext>
            </a:extLst>
          </p:cNvPr>
          <p:cNvSpPr/>
          <p:nvPr/>
        </p:nvSpPr>
        <p:spPr>
          <a:xfrm>
            <a:off x="2326799" y="2556483"/>
            <a:ext cx="5958090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76A2B07-F1CE-44EB-91F2-BEAC663017BB}"/>
              </a:ext>
            </a:extLst>
          </p:cNvPr>
          <p:cNvSpPr txBox="1"/>
          <p:nvPr/>
        </p:nvSpPr>
        <p:spPr>
          <a:xfrm>
            <a:off x="7291225" y="4320595"/>
            <a:ext cx="2541546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Navbar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sticky</a:t>
            </a:r>
            <a:r>
              <a:rPr lang="pt-PT" sz="1600" dirty="0">
                <a:solidFill>
                  <a:srgbClr val="FFE8D6"/>
                </a:solidFill>
              </a:rPr>
              <a:t> at </a:t>
            </a:r>
            <a:r>
              <a:rPr lang="pt-PT" sz="1600" dirty="0" err="1">
                <a:solidFill>
                  <a:srgbClr val="FFE8D6"/>
                </a:solidFill>
              </a:rPr>
              <a:t>the</a:t>
            </a:r>
            <a:r>
              <a:rPr lang="pt-PT" sz="1600" dirty="0">
                <a:solidFill>
                  <a:srgbClr val="FFE8D6"/>
                </a:solidFill>
              </a:rPr>
              <a:t> top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AD0191C-EBC3-459A-8C3C-849C7A84E2B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482392" y="3665791"/>
            <a:ext cx="1079606" cy="65480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CED1E8-CFD4-4A4E-B17A-780BB4537A17}"/>
              </a:ext>
            </a:extLst>
          </p:cNvPr>
          <p:cNvSpPr txBox="1"/>
          <p:nvPr/>
        </p:nvSpPr>
        <p:spPr>
          <a:xfrm>
            <a:off x="1756928" y="5522645"/>
            <a:ext cx="2541546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Current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emphasized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and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en-GB" sz="1600" dirty="0">
                <a:solidFill>
                  <a:srgbClr val="FFE8D6"/>
                </a:solidFill>
              </a:rPr>
              <a:t>#6B705C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C5673B2-9528-4211-B471-2F13A0B2D6CA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027701" y="3213463"/>
            <a:ext cx="159636" cy="230918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59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BBC4E3-59D9-4DD5-969C-102CC464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041"/>
          <a:stretch/>
        </p:blipFill>
        <p:spPr>
          <a:xfrm>
            <a:off x="1221377" y="2161671"/>
            <a:ext cx="7402024" cy="253465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Navbar</a:t>
            </a:r>
            <a:r>
              <a:rPr lang="pt-PT" dirty="0">
                <a:solidFill>
                  <a:srgbClr val="6B705C"/>
                </a:solidFill>
              </a:rPr>
              <a:t> - </a:t>
            </a:r>
            <a:r>
              <a:rPr lang="pt-PT" dirty="0" err="1">
                <a:solidFill>
                  <a:srgbClr val="6B705C"/>
                </a:solidFill>
              </a:rPr>
              <a:t>behaviour</a:t>
            </a:r>
            <a:r>
              <a:rPr lang="pt-PT" dirty="0">
                <a:solidFill>
                  <a:srgbClr val="6B705C"/>
                </a:solidFill>
              </a:rPr>
              <a:t> (II)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76A2B07-F1CE-44EB-91F2-BEAC663017BB}"/>
              </a:ext>
            </a:extLst>
          </p:cNvPr>
          <p:cNvSpPr txBox="1"/>
          <p:nvPr/>
        </p:nvSpPr>
        <p:spPr>
          <a:xfrm>
            <a:off x="529547" y="5037268"/>
            <a:ext cx="2721935" cy="132343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Drop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Down</a:t>
            </a:r>
            <a:r>
              <a:rPr lang="pt-PT" sz="1600" dirty="0">
                <a:solidFill>
                  <a:srgbClr val="FFE8D6"/>
                </a:solidFill>
              </a:rPr>
              <a:t> menu: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Breakfast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solidFill>
                  <a:srgbClr val="FFE8D6"/>
                </a:solidFill>
              </a:rPr>
              <a:t>Lunch</a:t>
            </a:r>
            <a:r>
              <a:rPr lang="pt-PT" sz="1600" dirty="0">
                <a:solidFill>
                  <a:srgbClr val="FFE8D6"/>
                </a:solidFill>
              </a:rPr>
              <a:t>/</a:t>
            </a:r>
            <a:r>
              <a:rPr lang="pt-PT" sz="1600" dirty="0" err="1">
                <a:solidFill>
                  <a:srgbClr val="FFE8D6"/>
                </a:solidFill>
              </a:rPr>
              <a:t>dinner</a:t>
            </a:r>
            <a:endParaRPr lang="pt-PT" sz="1600" dirty="0">
              <a:solidFill>
                <a:srgbClr val="FFE8D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FFE8D6"/>
                </a:solidFill>
              </a:rPr>
              <a:t>Snacks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Shadow</a:t>
            </a:r>
            <a:r>
              <a:rPr lang="pt-PT" sz="1600" dirty="0">
                <a:solidFill>
                  <a:srgbClr val="FFE8D6"/>
                </a:solidFill>
              </a:rPr>
              <a:t> at </a:t>
            </a:r>
            <a:r>
              <a:rPr lang="pt-PT" sz="1600" dirty="0" err="1">
                <a:solidFill>
                  <a:srgbClr val="FFE8D6"/>
                </a:solidFill>
              </a:rPr>
              <a:t>right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and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bottom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AD0191C-EBC3-459A-8C3C-849C7A84E2B5}"/>
              </a:ext>
            </a:extLst>
          </p:cNvPr>
          <p:cNvCxnSpPr>
            <a:cxnSpLocks/>
            <a:stCxn id="14" idx="0"/>
            <a:endCxn id="4" idx="4"/>
          </p:cNvCxnSpPr>
          <p:nvPr/>
        </p:nvCxnSpPr>
        <p:spPr>
          <a:xfrm flipV="1">
            <a:off x="1890515" y="4403612"/>
            <a:ext cx="1033297" cy="63365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4381AA2-C432-4FF0-86B1-35727B35DC82}"/>
              </a:ext>
            </a:extLst>
          </p:cNvPr>
          <p:cNvSpPr/>
          <p:nvPr/>
        </p:nvSpPr>
        <p:spPr>
          <a:xfrm>
            <a:off x="2384009" y="3132160"/>
            <a:ext cx="1079606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D0CF93-41BF-4F7D-8C6B-6C342CE3C152}"/>
              </a:ext>
            </a:extLst>
          </p:cNvPr>
          <p:cNvSpPr txBox="1"/>
          <p:nvPr/>
        </p:nvSpPr>
        <p:spPr>
          <a:xfrm>
            <a:off x="5439111" y="5529710"/>
            <a:ext cx="2976119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Underline when hovering</a:t>
            </a:r>
          </a:p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#6B705C</a:t>
            </a:r>
          </a:p>
          <a:p>
            <a:endParaRPr lang="en-GB" sz="1600" dirty="0">
              <a:solidFill>
                <a:srgbClr val="FFE8D6"/>
              </a:solidFill>
            </a:endParaRPr>
          </a:p>
        </p:txBody>
      </p:sp>
      <p:cxnSp>
        <p:nvCxnSpPr>
          <p:cNvPr id="55" name="Conexão reta unidirecional 54">
            <a:extLst>
              <a:ext uri="{FF2B5EF4-FFF2-40B4-BE49-F238E27FC236}">
                <a16:creationId xmlns:a16="http://schemas.microsoft.com/office/drawing/2014/main" id="{766858F5-4AA8-47B3-B524-8ECC9C5CD9AF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3586745" y="3854256"/>
            <a:ext cx="3340426" cy="167545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1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34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2E1A3C0-4116-41C8-AE70-20EDA838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10" y="1417725"/>
            <a:ext cx="4740740" cy="46615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DC8589A-F7D8-4D28-B896-72887E5B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417725"/>
            <a:ext cx="2483504" cy="4660279"/>
          </a:xfrm>
          <a:prstGeom prst="rect">
            <a:avLst/>
          </a:prstGeom>
        </p:spPr>
      </p:pic>
      <p:sp>
        <p:nvSpPr>
          <p:cNvPr id="37" name="Título 1">
            <a:extLst>
              <a:ext uri="{FF2B5EF4-FFF2-40B4-BE49-F238E27FC236}">
                <a16:creationId xmlns:a16="http://schemas.microsoft.com/office/drawing/2014/main" id="{225D9983-94BC-4F07-929D-19012A1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Overview</a:t>
            </a:r>
            <a:endParaRPr lang="en-GB" dirty="0">
              <a:solidFill>
                <a:srgbClr val="6B7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3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2E1A3C0-4116-41C8-AE70-20EDA838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601" y="1220033"/>
            <a:ext cx="4300932" cy="42291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DC8589A-F7D8-4D28-B896-72887E5BC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22"/>
          <a:stretch/>
        </p:blipFill>
        <p:spPr>
          <a:xfrm>
            <a:off x="8632144" y="1381958"/>
            <a:ext cx="2771473" cy="45910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9B1AE9-0AD8-4168-A88C-4660B1A2FB53}"/>
              </a:ext>
            </a:extLst>
          </p:cNvPr>
          <p:cNvSpPr txBox="1"/>
          <p:nvPr/>
        </p:nvSpPr>
        <p:spPr>
          <a:xfrm>
            <a:off x="788383" y="6124575"/>
            <a:ext cx="3425845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Contents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resize</a:t>
            </a:r>
            <a:r>
              <a:rPr lang="pt-PT" sz="1600" dirty="0">
                <a:solidFill>
                  <a:srgbClr val="FFE8D6"/>
                </a:solidFill>
              </a:rPr>
              <a:t> to </a:t>
            </a:r>
            <a:r>
              <a:rPr lang="pt-PT" sz="1600" dirty="0" err="1">
                <a:solidFill>
                  <a:srgbClr val="FFE8D6"/>
                </a:solidFill>
              </a:rPr>
              <a:t>width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and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height</a:t>
            </a:r>
            <a:endParaRPr lang="pt-PT" sz="1600" dirty="0">
              <a:solidFill>
                <a:srgbClr val="FFE8D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0D1F2A-958C-4822-929A-5408AC81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88" y="4765063"/>
            <a:ext cx="4088118" cy="169806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Responsive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Behaviour</a:t>
            </a:r>
            <a:endParaRPr lang="en-GB" dirty="0">
              <a:solidFill>
                <a:srgbClr val="6B70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8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Dark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Mode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Option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0AF8F-8243-45B7-9D07-9CE260DF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724"/>
            <a:ext cx="4492617" cy="4162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4257E0-686D-47CE-8880-4111AB71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183" y="1609724"/>
            <a:ext cx="4492617" cy="416242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90D8E8-8AA6-4910-8A49-C38E93C7D85C}"/>
              </a:ext>
            </a:extLst>
          </p:cNvPr>
          <p:cNvSpPr/>
          <p:nvPr/>
        </p:nvSpPr>
        <p:spPr>
          <a:xfrm>
            <a:off x="4813286" y="2133714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F6D0D-5514-458D-8A32-3BE82F019428}"/>
              </a:ext>
            </a:extLst>
          </p:cNvPr>
          <p:cNvSpPr txBox="1"/>
          <p:nvPr/>
        </p:nvSpPr>
        <p:spPr>
          <a:xfrm>
            <a:off x="6324574" y="1019176"/>
            <a:ext cx="2658080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Check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slider</a:t>
            </a:r>
            <a:r>
              <a:rPr lang="pt-PT" sz="1600" dirty="0">
                <a:solidFill>
                  <a:srgbClr val="FFE8D6"/>
                </a:solidFill>
              </a:rPr>
              <a:t> to </a:t>
            </a:r>
            <a:r>
              <a:rPr lang="pt-PT" sz="1600" dirty="0" err="1">
                <a:solidFill>
                  <a:srgbClr val="FFE8D6"/>
                </a:solidFill>
              </a:rPr>
              <a:t>change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mode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731CD50E-0B74-4914-BC41-8B52DFA6D40C}"/>
              </a:ext>
            </a:extLst>
          </p:cNvPr>
          <p:cNvCxnSpPr>
            <a:cxnSpLocks/>
          </p:cNvCxnSpPr>
          <p:nvPr/>
        </p:nvCxnSpPr>
        <p:spPr>
          <a:xfrm flipH="1">
            <a:off x="5143180" y="1297577"/>
            <a:ext cx="1057323" cy="91440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7810847-C7A8-45C1-8DD7-DBF5B338A5D2}"/>
              </a:ext>
            </a:extLst>
          </p:cNvPr>
          <p:cNvSpPr/>
          <p:nvPr/>
        </p:nvSpPr>
        <p:spPr>
          <a:xfrm>
            <a:off x="10927080" y="2106633"/>
            <a:ext cx="426720" cy="303348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DC17C627-3126-41F1-9247-FC94E7A717D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982654" y="1188453"/>
            <a:ext cx="1944426" cy="94526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(I)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0AF8F-8243-45B7-9D07-9CE260DF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724"/>
            <a:ext cx="4492617" cy="41624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1CC5455-AC74-4C50-934A-2B6F2CF39910}"/>
              </a:ext>
            </a:extLst>
          </p:cNvPr>
          <p:cNvSpPr/>
          <p:nvPr/>
        </p:nvSpPr>
        <p:spPr>
          <a:xfrm>
            <a:off x="4247229" y="3344043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7090925" y="1169884"/>
            <a:ext cx="3011015" cy="255454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Image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text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>
                <a:solidFill>
                  <a:srgbClr val="FFE8D6"/>
                </a:solidFill>
              </a:rPr>
              <a:t>color: #865336;</a:t>
            </a:r>
          </a:p>
          <a:p>
            <a:r>
              <a:rPr lang="pt-PT" sz="1600" dirty="0">
                <a:solidFill>
                  <a:srgbClr val="FFE8D6"/>
                </a:solidFill>
              </a:rPr>
              <a:t>background:</a:t>
            </a:r>
            <a:r>
              <a:rPr lang="en-GB" sz="1600" strike="noStrike" dirty="0">
                <a:solidFill>
                  <a:srgbClr val="FFE8D6"/>
                </a:solidFill>
              </a:rPr>
              <a:t>FFE8D6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</a:p>
          <a:p>
            <a:r>
              <a:rPr lang="pt-PT" sz="1600" dirty="0">
                <a:solidFill>
                  <a:srgbClr val="FFE8D6"/>
                </a:solidFill>
              </a:rPr>
              <a:t>background </a:t>
            </a:r>
            <a:r>
              <a:rPr lang="pt-PT" sz="1600" dirty="0" err="1">
                <a:solidFill>
                  <a:srgbClr val="FFE8D6"/>
                </a:solidFill>
              </a:rPr>
              <a:t>opacity</a:t>
            </a:r>
            <a:r>
              <a:rPr lang="pt-PT" sz="1600" dirty="0">
                <a:solidFill>
                  <a:srgbClr val="FFE8D6"/>
                </a:solidFill>
              </a:rPr>
              <a:t>: 90%</a:t>
            </a:r>
          </a:p>
          <a:p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 err="1">
                <a:solidFill>
                  <a:srgbClr val="FFE8D6"/>
                </a:solidFill>
              </a:rPr>
              <a:t>font-family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Poiret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One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margin-right</a:t>
            </a:r>
            <a:r>
              <a:rPr lang="pt-PT" sz="1600" dirty="0">
                <a:solidFill>
                  <a:srgbClr val="FFE8D6"/>
                </a:solidFill>
              </a:rPr>
              <a:t>: 3vw;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20px;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,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 40px</a:t>
            </a: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flipH="1">
            <a:off x="4673949" y="2447157"/>
            <a:ext cx="2416976" cy="104856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D0CC0E-50A8-473C-BD76-A16BF6E30502}"/>
              </a:ext>
            </a:extLst>
          </p:cNvPr>
          <p:cNvSpPr/>
          <p:nvPr/>
        </p:nvSpPr>
        <p:spPr>
          <a:xfrm>
            <a:off x="4247229" y="4772990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553984D-AF32-4A71-AA0A-EB68672992A4}"/>
              </a:ext>
            </a:extLst>
          </p:cNvPr>
          <p:cNvSpPr txBox="1"/>
          <p:nvPr/>
        </p:nvSpPr>
        <p:spPr>
          <a:xfrm>
            <a:off x="7090925" y="3956580"/>
            <a:ext cx="3011015" cy="2062103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#6B705C;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Background: </a:t>
            </a:r>
            <a:r>
              <a:rPr lang="en-GB" sz="1600" strike="noStrike" dirty="0">
                <a:solidFill>
                  <a:srgbClr val="FFE8D6"/>
                </a:solidFill>
              </a:rPr>
              <a:t>FE8D6</a:t>
            </a:r>
          </a:p>
          <a:p>
            <a:endParaRPr lang="en-GB" sz="1600" dirty="0">
              <a:solidFill>
                <a:srgbClr val="FFE8D6"/>
              </a:solidFill>
            </a:endParaRPr>
          </a:p>
          <a:p>
            <a:r>
              <a:rPr lang="pt-PT" sz="1600" dirty="0" err="1">
                <a:solidFill>
                  <a:srgbClr val="FFE8D6"/>
                </a:solidFill>
              </a:rPr>
              <a:t>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right</a:t>
            </a:r>
            <a:r>
              <a:rPr lang="pt-PT" sz="1600" dirty="0">
                <a:solidFill>
                  <a:srgbClr val="FFE8D6"/>
                </a:solidFill>
              </a:rPr>
              <a:t>; 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, min 10px,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 25px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padding</a:t>
            </a:r>
            <a:r>
              <a:rPr lang="pt-PT" sz="1600" dirty="0">
                <a:solidFill>
                  <a:srgbClr val="FFE8D6"/>
                </a:solidFill>
              </a:rPr>
              <a:t>: 20px;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7ED425B-F4ED-47BF-9B5E-2B6C2499FB59}"/>
              </a:ext>
            </a:extLst>
          </p:cNvPr>
          <p:cNvCxnSpPr>
            <a:cxnSpLocks/>
            <a:stCxn id="19" idx="1"/>
            <a:endCxn id="17" idx="6"/>
          </p:cNvCxnSpPr>
          <p:nvPr/>
        </p:nvCxnSpPr>
        <p:spPr>
          <a:xfrm flipH="1" flipV="1">
            <a:off x="4673949" y="4924664"/>
            <a:ext cx="2416976" cy="6296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8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6D7F86F6-F772-468F-AB4C-13A6E6D9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63" y="1661954"/>
            <a:ext cx="3858773" cy="47102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196577-0E1F-4B63-9D75-ADA78F47A795}"/>
              </a:ext>
            </a:extLst>
          </p:cNvPr>
          <p:cNvSpPr/>
          <p:nvPr/>
        </p:nvSpPr>
        <p:spPr>
          <a:xfrm>
            <a:off x="2510742" y="3316485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85BBFB-BC88-4E67-BA88-064165230AA4}"/>
              </a:ext>
            </a:extLst>
          </p:cNvPr>
          <p:cNvSpPr txBox="1"/>
          <p:nvPr/>
        </p:nvSpPr>
        <p:spPr>
          <a:xfrm>
            <a:off x="7090925" y="1169884"/>
            <a:ext cx="3878484" cy="2062103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Image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over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text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>
                <a:solidFill>
                  <a:srgbClr val="FFE8D6"/>
                </a:solidFill>
              </a:rPr>
              <a:t>color: #865336;</a:t>
            </a:r>
          </a:p>
          <a:p>
            <a:r>
              <a:rPr lang="pt-PT" sz="1600" dirty="0">
                <a:solidFill>
                  <a:srgbClr val="FFE8D6"/>
                </a:solidFill>
              </a:rPr>
              <a:t>background:</a:t>
            </a:r>
            <a:r>
              <a:rPr lang="en-GB" sz="1600" strike="noStrike" dirty="0">
                <a:solidFill>
                  <a:srgbClr val="FFE8D6"/>
                </a:solidFill>
              </a:rPr>
              <a:t> white</a:t>
            </a:r>
          </a:p>
          <a:p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 err="1">
                <a:solidFill>
                  <a:srgbClr val="FFE8D6"/>
                </a:solidFill>
              </a:rPr>
              <a:t>font-family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margin</a:t>
            </a:r>
            <a:r>
              <a:rPr lang="pt-PT" sz="1600" dirty="0">
                <a:solidFill>
                  <a:srgbClr val="FFE8D6"/>
                </a:solidFill>
              </a:rPr>
              <a:t>: auto to </a:t>
            </a:r>
            <a:r>
              <a:rPr lang="pt-PT" sz="1600" dirty="0" err="1">
                <a:solidFill>
                  <a:srgbClr val="FFE8D6"/>
                </a:solidFill>
              </a:rPr>
              <a:t>center</a:t>
            </a:r>
            <a:r>
              <a:rPr lang="pt-PT" sz="1600" dirty="0">
                <a:solidFill>
                  <a:srgbClr val="FFE8D6"/>
                </a:solidFill>
              </a:rPr>
              <a:t> in </a:t>
            </a:r>
            <a:r>
              <a:rPr lang="pt-PT" sz="1600" dirty="0" err="1">
                <a:solidFill>
                  <a:srgbClr val="FFE8D6"/>
                </a:solidFill>
              </a:rPr>
              <a:t>page</a:t>
            </a:r>
            <a:r>
              <a:rPr lang="pt-PT" sz="1600" dirty="0">
                <a:solidFill>
                  <a:srgbClr val="FFE8D6"/>
                </a:solidFill>
              </a:rPr>
              <a:t>;;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, min10 </a:t>
            </a:r>
            <a:r>
              <a:rPr lang="pt-PT" sz="1600" dirty="0" err="1">
                <a:solidFill>
                  <a:srgbClr val="FFE8D6"/>
                </a:solidFill>
              </a:rPr>
              <a:t>px</a:t>
            </a:r>
            <a:r>
              <a:rPr lang="pt-PT" sz="1600" dirty="0">
                <a:solidFill>
                  <a:srgbClr val="FFE8D6"/>
                </a:solidFill>
              </a:rPr>
              <a:t>; max-40px</a:t>
            </a: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7456A86-99DA-44D4-BC6C-D4A59540B31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>
            <a:off x="2937462" y="2200936"/>
            <a:ext cx="4153463" cy="126722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ACCDF2-DB1E-4634-B782-AE0D71F203F8}"/>
              </a:ext>
            </a:extLst>
          </p:cNvPr>
          <p:cNvSpPr/>
          <p:nvPr/>
        </p:nvSpPr>
        <p:spPr>
          <a:xfrm>
            <a:off x="3386668" y="4017073"/>
            <a:ext cx="1305368" cy="12339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7FE67B-E70F-4D3E-ADDF-C979A64C3143}"/>
              </a:ext>
            </a:extLst>
          </p:cNvPr>
          <p:cNvSpPr txBox="1"/>
          <p:nvPr/>
        </p:nvSpPr>
        <p:spPr>
          <a:xfrm>
            <a:off x="7066277" y="4795101"/>
            <a:ext cx="3878484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Sequence of 3xImage</a:t>
            </a:r>
          </a:p>
          <a:p>
            <a:r>
              <a:rPr lang="en-GB" sz="1600" dirty="0">
                <a:solidFill>
                  <a:srgbClr val="FFE8D6"/>
                </a:solidFill>
              </a:rPr>
              <a:t>width: 25vw;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height: 25vw;	</a:t>
            </a:r>
          </a:p>
          <a:p>
            <a:r>
              <a:rPr lang="en-GB" sz="1600" dirty="0">
                <a:solidFill>
                  <a:srgbClr val="FFE8D6"/>
                </a:solidFill>
              </a:rPr>
              <a:t>Animation fading</a:t>
            </a:r>
          </a:p>
          <a:p>
            <a:r>
              <a:rPr lang="en-GB" sz="1600" dirty="0">
                <a:solidFill>
                  <a:srgbClr val="FFE8D6"/>
                </a:solidFill>
              </a:rPr>
              <a:t>Animation duration: 12s; 4s showing 1 image; 1s fading between images;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B094A62-4967-4EE6-BBAD-59BC1A666031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>
          <a:xfrm flipH="1" flipV="1">
            <a:off x="4692036" y="4634040"/>
            <a:ext cx="2374241" cy="94589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917C82-DF84-4271-AAF2-BCB24B976ECA}"/>
              </a:ext>
            </a:extLst>
          </p:cNvPr>
          <p:cNvSpPr/>
          <p:nvPr/>
        </p:nvSpPr>
        <p:spPr>
          <a:xfrm>
            <a:off x="2510742" y="3566210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CF0ECB-20FD-4B40-87D0-968E96CC3AE5}"/>
              </a:ext>
            </a:extLst>
          </p:cNvPr>
          <p:cNvSpPr txBox="1"/>
          <p:nvPr/>
        </p:nvSpPr>
        <p:spPr>
          <a:xfrm>
            <a:off x="7066277" y="3429000"/>
            <a:ext cx="3878484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Icon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</a:p>
          <a:p>
            <a:r>
              <a:rPr lang="pt-PT" sz="1600" dirty="0">
                <a:solidFill>
                  <a:srgbClr val="FFE8D6"/>
                </a:solidFill>
              </a:rPr>
              <a:t>Link to </a:t>
            </a:r>
            <a:r>
              <a:rPr lang="pt-PT" sz="1600" dirty="0" err="1">
                <a:solidFill>
                  <a:srgbClr val="FFE8D6"/>
                </a:solidFill>
              </a:rPr>
              <a:t>bookmark</a:t>
            </a:r>
            <a:r>
              <a:rPr lang="pt-PT" sz="1600" dirty="0">
                <a:solidFill>
                  <a:srgbClr val="FFE8D6"/>
                </a:solidFill>
              </a:rPr>
              <a:t>; </a:t>
            </a:r>
            <a:r>
              <a:rPr lang="pt-PT" sz="1600" dirty="0" err="1">
                <a:solidFill>
                  <a:srgbClr val="FFE8D6"/>
                </a:solidFill>
              </a:rPr>
              <a:t>pointing</a:t>
            </a:r>
            <a:r>
              <a:rPr lang="pt-PT" sz="1600" dirty="0">
                <a:solidFill>
                  <a:srgbClr val="FFE8D6"/>
                </a:solidFill>
              </a:rPr>
              <a:t> to </a:t>
            </a:r>
            <a:r>
              <a:rPr lang="pt-PT" sz="1600" dirty="0" err="1">
                <a:solidFill>
                  <a:srgbClr val="FFE8D6"/>
                </a:solidFill>
              </a:rPr>
              <a:t>images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below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>
                <a:solidFill>
                  <a:srgbClr val="FFE8D6"/>
                </a:solidFill>
              </a:rPr>
              <a:t>Color:#865336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Animation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up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and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down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858673D1-16CF-4C66-A738-AE92FE114DF8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 flipV="1">
            <a:off x="2937462" y="3717884"/>
            <a:ext cx="4128815" cy="24972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6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B0E247E-215F-4056-96B9-10796862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4" y="1661954"/>
            <a:ext cx="3858773" cy="47102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196577-0E1F-4B63-9D75-ADA78F47A795}"/>
              </a:ext>
            </a:extLst>
          </p:cNvPr>
          <p:cNvSpPr/>
          <p:nvPr/>
        </p:nvSpPr>
        <p:spPr>
          <a:xfrm>
            <a:off x="711199" y="3967609"/>
            <a:ext cx="3978367" cy="75690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85BBFB-BC88-4E67-BA88-064165230AA4}"/>
              </a:ext>
            </a:extLst>
          </p:cNvPr>
          <p:cNvSpPr txBox="1"/>
          <p:nvPr/>
        </p:nvSpPr>
        <p:spPr>
          <a:xfrm>
            <a:off x="7090925" y="1169884"/>
            <a:ext cx="3878484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Image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en-GB" sz="1600" dirty="0">
                <a:solidFill>
                  <a:srgbClr val="FFE8D6"/>
                </a:solidFill>
              </a:rPr>
              <a:t>margin-top: 1vw;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height: adjustable, min: 30px max: 400px;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Link to page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7456A86-99DA-44D4-BC6C-D4A59540B31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>
            <a:off x="4689566" y="1708493"/>
            <a:ext cx="2401359" cy="263756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ACCDF2-DB1E-4634-B782-AE0D71F203F8}"/>
              </a:ext>
            </a:extLst>
          </p:cNvPr>
          <p:cNvSpPr/>
          <p:nvPr/>
        </p:nvSpPr>
        <p:spPr>
          <a:xfrm>
            <a:off x="1247239" y="5552005"/>
            <a:ext cx="2918361" cy="12339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7FE67B-E70F-4D3E-ADDF-C979A64C3143}"/>
              </a:ext>
            </a:extLst>
          </p:cNvPr>
          <p:cNvSpPr txBox="1"/>
          <p:nvPr/>
        </p:nvSpPr>
        <p:spPr>
          <a:xfrm>
            <a:off x="7090925" y="5336321"/>
            <a:ext cx="3878484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Links to social media</a:t>
            </a:r>
          </a:p>
          <a:p>
            <a:r>
              <a:rPr lang="en-GB" sz="1600" dirty="0">
                <a:solidFill>
                  <a:srgbClr val="FFE8D6"/>
                </a:solidFill>
              </a:rPr>
              <a:t>Background: white</a:t>
            </a:r>
          </a:p>
          <a:p>
            <a:r>
              <a:rPr lang="en-GB" sz="1600" dirty="0">
                <a:solidFill>
                  <a:srgbClr val="FFE8D6"/>
                </a:solidFill>
              </a:rPr>
              <a:t>Icon and border: respective </a:t>
            </a:r>
            <a:r>
              <a:rPr lang="en-GB" sz="1600" dirty="0" err="1">
                <a:solidFill>
                  <a:srgbClr val="FFE8D6"/>
                </a:solidFill>
              </a:rPr>
              <a:t>color</a:t>
            </a:r>
            <a:endParaRPr lang="en-GB" sz="1600" dirty="0">
              <a:solidFill>
                <a:srgbClr val="FFE8D6"/>
              </a:solidFill>
            </a:endParaRPr>
          </a:p>
          <a:p>
            <a:r>
              <a:rPr lang="en-GB" sz="1600" dirty="0">
                <a:solidFill>
                  <a:srgbClr val="FFE8D6"/>
                </a:solidFill>
              </a:rPr>
              <a:t>Padding: 20px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B094A62-4967-4EE6-BBAD-59BC1A666031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>
          <a:xfrm flipH="1">
            <a:off x="4165600" y="5874930"/>
            <a:ext cx="2925325" cy="29404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917C82-DF84-4271-AAF2-BCB24B976ECA}"/>
              </a:ext>
            </a:extLst>
          </p:cNvPr>
          <p:cNvSpPr/>
          <p:nvPr/>
        </p:nvSpPr>
        <p:spPr>
          <a:xfrm>
            <a:off x="3483199" y="5138259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CF0ECB-20FD-4B40-87D0-968E96CC3AE5}"/>
              </a:ext>
            </a:extLst>
          </p:cNvPr>
          <p:cNvSpPr txBox="1"/>
          <p:nvPr/>
        </p:nvSpPr>
        <p:spPr>
          <a:xfrm>
            <a:off x="7090925" y="2611815"/>
            <a:ext cx="3878484" cy="132343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Tab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title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>
                <a:solidFill>
                  <a:srgbClr val="FFE8D6"/>
                </a:solidFill>
              </a:rPr>
              <a:t>color: #865336;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font-family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; min 30px;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 10px;    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Animation</a:t>
            </a:r>
            <a:r>
              <a:rPr lang="pt-PT" sz="1600" dirty="0">
                <a:solidFill>
                  <a:srgbClr val="FFE8D6"/>
                </a:solidFill>
              </a:rPr>
              <a:t>: zoom </a:t>
            </a:r>
            <a:r>
              <a:rPr lang="pt-PT" sz="1600" dirty="0" err="1">
                <a:solidFill>
                  <a:srgbClr val="FFE8D6"/>
                </a:solidFill>
              </a:rPr>
              <a:t>on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hover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858673D1-16CF-4C66-A738-AE92FE114DF8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>
            <a:off x="3909919" y="3273535"/>
            <a:ext cx="3181006" cy="201639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56D88CB-B17D-478F-8686-ABEE38E3E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8" t="64051" r="1949" b="13807"/>
          <a:stretch/>
        </p:blipFill>
        <p:spPr>
          <a:xfrm>
            <a:off x="8570356" y="4061040"/>
            <a:ext cx="2399053" cy="1077219"/>
          </a:xfrm>
          <a:prstGeom prst="rect">
            <a:avLst/>
          </a:prstGeom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45541076-FB86-4A40-A5CC-FCB21B72F9A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9030167" y="3935254"/>
            <a:ext cx="739715" cy="66439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51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B0E247E-215F-4056-96B9-10796862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4" y="1661954"/>
            <a:ext cx="3858773" cy="47102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196577-0E1F-4B63-9D75-ADA78F47A795}"/>
              </a:ext>
            </a:extLst>
          </p:cNvPr>
          <p:cNvSpPr/>
          <p:nvPr/>
        </p:nvSpPr>
        <p:spPr>
          <a:xfrm>
            <a:off x="711199" y="3967609"/>
            <a:ext cx="3978367" cy="75690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85BBFB-BC88-4E67-BA88-064165230AA4}"/>
              </a:ext>
            </a:extLst>
          </p:cNvPr>
          <p:cNvSpPr txBox="1"/>
          <p:nvPr/>
        </p:nvSpPr>
        <p:spPr>
          <a:xfrm>
            <a:off x="7090925" y="1169884"/>
            <a:ext cx="3878484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Image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en-GB" sz="1600" dirty="0">
                <a:solidFill>
                  <a:srgbClr val="FFE8D6"/>
                </a:solidFill>
              </a:rPr>
              <a:t>margin-top: 1vw;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height: adjustable, min: 30px max: 400px;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Link to page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7456A86-99DA-44D4-BC6C-D4A59540B31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>
            <a:off x="4689566" y="1708493"/>
            <a:ext cx="2401359" cy="263756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ACCDF2-DB1E-4634-B782-AE0D71F203F8}"/>
              </a:ext>
            </a:extLst>
          </p:cNvPr>
          <p:cNvSpPr/>
          <p:nvPr/>
        </p:nvSpPr>
        <p:spPr>
          <a:xfrm>
            <a:off x="1247239" y="5552005"/>
            <a:ext cx="2918361" cy="123393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7FE67B-E70F-4D3E-ADDF-C979A64C3143}"/>
              </a:ext>
            </a:extLst>
          </p:cNvPr>
          <p:cNvSpPr txBox="1"/>
          <p:nvPr/>
        </p:nvSpPr>
        <p:spPr>
          <a:xfrm>
            <a:off x="7090925" y="5336321"/>
            <a:ext cx="3878484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Links to social media</a:t>
            </a:r>
          </a:p>
          <a:p>
            <a:r>
              <a:rPr lang="en-GB" sz="1600" dirty="0">
                <a:solidFill>
                  <a:srgbClr val="FFE8D6"/>
                </a:solidFill>
              </a:rPr>
              <a:t>Background: white</a:t>
            </a:r>
          </a:p>
          <a:p>
            <a:r>
              <a:rPr lang="en-GB" sz="1600" dirty="0">
                <a:solidFill>
                  <a:srgbClr val="FFE8D6"/>
                </a:solidFill>
              </a:rPr>
              <a:t>Icon and border: respective </a:t>
            </a:r>
            <a:r>
              <a:rPr lang="en-GB" sz="1600" dirty="0" err="1">
                <a:solidFill>
                  <a:srgbClr val="FFE8D6"/>
                </a:solidFill>
              </a:rPr>
              <a:t>color</a:t>
            </a:r>
            <a:endParaRPr lang="en-GB" sz="1600" dirty="0">
              <a:solidFill>
                <a:srgbClr val="FFE8D6"/>
              </a:solidFill>
            </a:endParaRPr>
          </a:p>
          <a:p>
            <a:r>
              <a:rPr lang="en-GB" sz="1600" dirty="0">
                <a:solidFill>
                  <a:srgbClr val="FFE8D6"/>
                </a:solidFill>
              </a:rPr>
              <a:t>Padding: 20px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B094A62-4967-4EE6-BBAD-59BC1A666031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>
          <a:xfrm flipH="1">
            <a:off x="4165600" y="5874930"/>
            <a:ext cx="2925325" cy="29404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917C82-DF84-4271-AAF2-BCB24B976ECA}"/>
              </a:ext>
            </a:extLst>
          </p:cNvPr>
          <p:cNvSpPr/>
          <p:nvPr/>
        </p:nvSpPr>
        <p:spPr>
          <a:xfrm>
            <a:off x="3483199" y="5138259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CF0ECB-20FD-4B40-87D0-968E96CC3AE5}"/>
              </a:ext>
            </a:extLst>
          </p:cNvPr>
          <p:cNvSpPr txBox="1"/>
          <p:nvPr/>
        </p:nvSpPr>
        <p:spPr>
          <a:xfrm>
            <a:off x="7090925" y="2611815"/>
            <a:ext cx="3878484" cy="1323439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Tab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title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>
                <a:solidFill>
                  <a:srgbClr val="FFE8D6"/>
                </a:solidFill>
              </a:rPr>
              <a:t>color: #865336;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font-family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; min 30px;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 10px;    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Animation</a:t>
            </a:r>
            <a:r>
              <a:rPr lang="pt-PT" sz="1600" dirty="0">
                <a:solidFill>
                  <a:srgbClr val="FFE8D6"/>
                </a:solidFill>
              </a:rPr>
              <a:t>: zoom </a:t>
            </a:r>
            <a:r>
              <a:rPr lang="pt-PT" sz="1600" dirty="0" err="1">
                <a:solidFill>
                  <a:srgbClr val="FFE8D6"/>
                </a:solidFill>
              </a:rPr>
              <a:t>on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hover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858673D1-16CF-4C66-A738-AE92FE114DF8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>
            <a:off x="3909919" y="3273535"/>
            <a:ext cx="3181006" cy="201639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56D88CB-B17D-478F-8686-ABEE38E3E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8" t="64051" r="1949" b="13807"/>
          <a:stretch/>
        </p:blipFill>
        <p:spPr>
          <a:xfrm>
            <a:off x="8570356" y="4061040"/>
            <a:ext cx="2399053" cy="1077219"/>
          </a:xfrm>
          <a:prstGeom prst="rect">
            <a:avLst/>
          </a:prstGeom>
        </p:spPr>
      </p:pic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45541076-FB86-4A40-A5CC-FCB21B72F9A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9030167" y="3935254"/>
            <a:ext cx="739715" cy="66439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3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Subject Description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2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Cover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Page-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Dark Mode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8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F6C206-FD2D-464A-8E29-A0D342D4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6" y="1661954"/>
            <a:ext cx="3858774" cy="471024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196577-0E1F-4B63-9D75-ADA78F47A795}"/>
              </a:ext>
            </a:extLst>
          </p:cNvPr>
          <p:cNvSpPr/>
          <p:nvPr/>
        </p:nvSpPr>
        <p:spPr>
          <a:xfrm>
            <a:off x="3437478" y="1988366"/>
            <a:ext cx="1272591" cy="756904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85BBFB-BC88-4E67-BA88-064165230AA4}"/>
              </a:ext>
            </a:extLst>
          </p:cNvPr>
          <p:cNvSpPr txBox="1"/>
          <p:nvPr/>
        </p:nvSpPr>
        <p:spPr>
          <a:xfrm>
            <a:off x="7090925" y="1169884"/>
            <a:ext cx="3878484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Text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and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border</a:t>
            </a:r>
            <a:r>
              <a:rPr lang="pt-PT" sz="1600" dirty="0">
                <a:solidFill>
                  <a:srgbClr val="FFE8D6"/>
                </a:solidFill>
              </a:rPr>
              <a:t> color: #FFE8D6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7456A86-99DA-44D4-BC6C-D4A59540B31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>
            <a:off x="4710069" y="1339161"/>
            <a:ext cx="2380856" cy="1027657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ACCDF2-DB1E-4634-B782-AE0D71F203F8}"/>
              </a:ext>
            </a:extLst>
          </p:cNvPr>
          <p:cNvSpPr/>
          <p:nvPr/>
        </p:nvSpPr>
        <p:spPr>
          <a:xfrm>
            <a:off x="1978297" y="4773895"/>
            <a:ext cx="2918361" cy="844301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7FE67B-E70F-4D3E-ADDF-C979A64C3143}"/>
              </a:ext>
            </a:extLst>
          </p:cNvPr>
          <p:cNvSpPr txBox="1"/>
          <p:nvPr/>
        </p:nvSpPr>
        <p:spPr>
          <a:xfrm>
            <a:off x="7090925" y="5336321"/>
            <a:ext cx="3878484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#FFE8D6;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background-</a:t>
            </a:r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#A5A58D;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B094A62-4967-4EE6-BBAD-59BC1A666031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>
          <a:xfrm flipH="1" flipV="1">
            <a:off x="4896658" y="5196046"/>
            <a:ext cx="2194267" cy="43266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917C82-DF84-4271-AAF2-BCB24B976ECA}"/>
              </a:ext>
            </a:extLst>
          </p:cNvPr>
          <p:cNvSpPr/>
          <p:nvPr/>
        </p:nvSpPr>
        <p:spPr>
          <a:xfrm>
            <a:off x="3350005" y="3359772"/>
            <a:ext cx="723768" cy="479948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CF0ECB-20FD-4B40-87D0-968E96CC3AE5}"/>
              </a:ext>
            </a:extLst>
          </p:cNvPr>
          <p:cNvSpPr txBox="1"/>
          <p:nvPr/>
        </p:nvSpPr>
        <p:spPr>
          <a:xfrm>
            <a:off x="7090925" y="2611815"/>
            <a:ext cx="3878484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#FFE8D6;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background: #706B7C</a:t>
            </a:r>
          </a:p>
          <a:p>
            <a:r>
              <a:rPr lang="en-GB" sz="1600" dirty="0">
                <a:solidFill>
                  <a:srgbClr val="FFE8D6"/>
                </a:solidFill>
              </a:rPr>
              <a:t>opacity: 50%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858673D1-16CF-4C66-A738-AE92FE114DF8}"/>
              </a:ext>
            </a:extLst>
          </p:cNvPr>
          <p:cNvCxnSpPr>
            <a:cxnSpLocks/>
            <a:stCxn id="29" idx="1"/>
            <a:endCxn id="27" idx="6"/>
          </p:cNvCxnSpPr>
          <p:nvPr/>
        </p:nvCxnSpPr>
        <p:spPr>
          <a:xfrm flipH="1">
            <a:off x="4073773" y="3027314"/>
            <a:ext cx="3017152" cy="57243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70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EDBA03ED-B25A-4F39-9612-B3819818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6" y="1661954"/>
            <a:ext cx="3858773" cy="471023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196577-0E1F-4B63-9D75-ADA78F47A795}"/>
              </a:ext>
            </a:extLst>
          </p:cNvPr>
          <p:cNvSpPr/>
          <p:nvPr/>
        </p:nvSpPr>
        <p:spPr>
          <a:xfrm>
            <a:off x="664707" y="1854911"/>
            <a:ext cx="873265" cy="756904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85BBFB-BC88-4E67-BA88-064165230AA4}"/>
              </a:ext>
            </a:extLst>
          </p:cNvPr>
          <p:cNvSpPr txBox="1"/>
          <p:nvPr/>
        </p:nvSpPr>
        <p:spPr>
          <a:xfrm>
            <a:off x="7090925" y="2839194"/>
            <a:ext cx="3878484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Different</a:t>
            </a:r>
            <a:r>
              <a:rPr lang="pt-PT" sz="1600" dirty="0">
                <a:solidFill>
                  <a:srgbClr val="FFE8D6"/>
                </a:solidFill>
              </a:rPr>
              <a:t> logo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7456A86-99DA-44D4-BC6C-D4A59540B31B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 flipV="1">
            <a:off x="1537972" y="2233363"/>
            <a:ext cx="5552953" cy="775108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3ACCDF2-DB1E-4634-B782-AE0D71F203F8}"/>
              </a:ext>
            </a:extLst>
          </p:cNvPr>
          <p:cNvSpPr/>
          <p:nvPr/>
        </p:nvSpPr>
        <p:spPr>
          <a:xfrm>
            <a:off x="3062514" y="5033421"/>
            <a:ext cx="1834144" cy="584775"/>
          </a:xfrm>
          <a:prstGeom prst="ellipse">
            <a:avLst/>
          </a:prstGeom>
          <a:noFill/>
          <a:ln w="38100">
            <a:solidFill>
              <a:srgbClr val="FFE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B7FE67B-E70F-4D3E-ADDF-C979A64C3143}"/>
              </a:ext>
            </a:extLst>
          </p:cNvPr>
          <p:cNvSpPr txBox="1"/>
          <p:nvPr/>
        </p:nvSpPr>
        <p:spPr>
          <a:xfrm>
            <a:off x="7090925" y="4282321"/>
            <a:ext cx="3878484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 </a:t>
            </a:r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#6B705C;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 background-</a:t>
            </a:r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#B7B7A4;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2B094A62-4967-4EE6-BBAD-59BC1A666031}"/>
              </a:ext>
            </a:extLst>
          </p:cNvPr>
          <p:cNvCxnSpPr>
            <a:cxnSpLocks/>
            <a:stCxn id="17" idx="1"/>
            <a:endCxn id="15" idx="6"/>
          </p:cNvCxnSpPr>
          <p:nvPr/>
        </p:nvCxnSpPr>
        <p:spPr>
          <a:xfrm flipH="1">
            <a:off x="4896658" y="4574709"/>
            <a:ext cx="2194267" cy="75110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22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Recipes and Ideas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0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1">
            <a:extLst>
              <a:ext uri="{FF2B5EF4-FFF2-40B4-BE49-F238E27FC236}">
                <a16:creationId xmlns:a16="http://schemas.microsoft.com/office/drawing/2014/main" id="{225D9983-94BC-4F07-929D-19012A1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Overview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874C8E-7C43-4D50-850B-3DEA2279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79" y="1282813"/>
            <a:ext cx="3829061" cy="46739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318198-1470-4903-AA4B-EEC5D785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4" y="1282812"/>
            <a:ext cx="3829061" cy="46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1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97FEA79-5619-4541-A784-3611367B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68" y="1613322"/>
            <a:ext cx="3839338" cy="468651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CC5455-AC74-4C50-934A-2B6F2CF39910}"/>
              </a:ext>
            </a:extLst>
          </p:cNvPr>
          <p:cNvSpPr/>
          <p:nvPr/>
        </p:nvSpPr>
        <p:spPr>
          <a:xfrm>
            <a:off x="1364105" y="2413416"/>
            <a:ext cx="1810827" cy="55850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7130600" y="2141164"/>
            <a:ext cx="3011015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Same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properties</a:t>
            </a:r>
            <a:r>
              <a:rPr lang="pt-PT" sz="1600" dirty="0">
                <a:solidFill>
                  <a:srgbClr val="FFE8D6"/>
                </a:solidFill>
              </a:rPr>
              <a:t> as cover </a:t>
            </a:r>
            <a:r>
              <a:rPr lang="pt-PT" sz="1600" dirty="0" err="1">
                <a:solidFill>
                  <a:srgbClr val="FFE8D6"/>
                </a:solidFill>
              </a:rPr>
              <a:t>page</a:t>
            </a:r>
            <a:endParaRPr lang="pt-PT" sz="1600" dirty="0">
              <a:solidFill>
                <a:srgbClr val="FFE8D6"/>
              </a:solidFill>
            </a:endParaRP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flipH="1">
            <a:off x="3174932" y="2433552"/>
            <a:ext cx="3955668" cy="259116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D0CC0E-50A8-473C-BD76-A16BF6E30502}"/>
              </a:ext>
            </a:extLst>
          </p:cNvPr>
          <p:cNvSpPr/>
          <p:nvPr/>
        </p:nvSpPr>
        <p:spPr>
          <a:xfrm>
            <a:off x="3887465" y="3172950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553984D-AF32-4A71-AA0A-EB68672992A4}"/>
              </a:ext>
            </a:extLst>
          </p:cNvPr>
          <p:cNvSpPr txBox="1"/>
          <p:nvPr/>
        </p:nvSpPr>
        <p:spPr>
          <a:xfrm>
            <a:off x="7130601" y="3026045"/>
            <a:ext cx="3011015" cy="1815882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#865336;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font-family: Darker Grotesque;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font-size: adjustable; min 15px; max 40px;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padding: 0;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margin: auto;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width: 100%;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7ED425B-F4ED-47BF-9B5E-2B6C2499FB59}"/>
              </a:ext>
            </a:extLst>
          </p:cNvPr>
          <p:cNvCxnSpPr>
            <a:cxnSpLocks/>
            <a:stCxn id="19" idx="1"/>
            <a:endCxn id="17" idx="6"/>
          </p:cNvCxnSpPr>
          <p:nvPr/>
        </p:nvCxnSpPr>
        <p:spPr>
          <a:xfrm flipH="1" flipV="1">
            <a:off x="4314185" y="3324624"/>
            <a:ext cx="2816416" cy="60936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725B8A9-2FA0-43C9-A147-F4B519CFAB13}"/>
              </a:ext>
            </a:extLst>
          </p:cNvPr>
          <p:cNvSpPr/>
          <p:nvPr/>
        </p:nvSpPr>
        <p:spPr>
          <a:xfrm>
            <a:off x="4314185" y="3804906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BA86E9-AAE5-4191-8014-243ED570837A}"/>
              </a:ext>
            </a:extLst>
          </p:cNvPr>
          <p:cNvSpPr txBox="1"/>
          <p:nvPr/>
        </p:nvSpPr>
        <p:spPr>
          <a:xfrm>
            <a:off x="7130601" y="5142033"/>
            <a:ext cx="3011015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#6B705C;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font-family: Darker Grotesque;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font-size: adjustable; min 10px; max 30px;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26BEB673-621B-4D49-9E11-4FCF141BD9FE}"/>
              </a:ext>
            </a:extLst>
          </p:cNvPr>
          <p:cNvCxnSpPr>
            <a:cxnSpLocks/>
            <a:stCxn id="15" idx="1"/>
            <a:endCxn id="14" idx="6"/>
          </p:cNvCxnSpPr>
          <p:nvPr/>
        </p:nvCxnSpPr>
        <p:spPr>
          <a:xfrm flipH="1" flipV="1">
            <a:off x="4740905" y="3956580"/>
            <a:ext cx="2389696" cy="172406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A304CDD-D04D-46FD-B272-74B1EB40E56F}"/>
              </a:ext>
            </a:extLst>
          </p:cNvPr>
          <p:cNvSpPr/>
          <p:nvPr/>
        </p:nvSpPr>
        <p:spPr>
          <a:xfrm>
            <a:off x="2050383" y="2066189"/>
            <a:ext cx="966931" cy="312736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1FA5DDA-B092-4014-90AA-B8191B83DB18}"/>
              </a:ext>
            </a:extLst>
          </p:cNvPr>
          <p:cNvSpPr txBox="1"/>
          <p:nvPr/>
        </p:nvSpPr>
        <p:spPr>
          <a:xfrm>
            <a:off x="7130601" y="1177358"/>
            <a:ext cx="3011015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Current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section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emphasized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20BEA0AF-F305-4CFF-9AA0-3515B6D6B3C0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>
            <a:off x="3017314" y="1469746"/>
            <a:ext cx="4113287" cy="752811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45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8EE6D35-09B6-4701-917E-E0611A7B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45" y="1653342"/>
            <a:ext cx="3829061" cy="467397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CC5455-AC74-4C50-934A-2B6F2CF39910}"/>
              </a:ext>
            </a:extLst>
          </p:cNvPr>
          <p:cNvSpPr/>
          <p:nvPr/>
        </p:nvSpPr>
        <p:spPr>
          <a:xfrm>
            <a:off x="2694342" y="2838073"/>
            <a:ext cx="1384107" cy="118185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7250524" y="1653342"/>
            <a:ext cx="3829060" cy="304698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Link to </a:t>
            </a:r>
            <a:r>
              <a:rPr lang="pt-PT" sz="1600" dirty="0" err="1">
                <a:solidFill>
                  <a:srgbClr val="FFE8D6"/>
                </a:solidFill>
              </a:rPr>
              <a:t>pages</a:t>
            </a:r>
            <a:endParaRPr lang="pt-PT" sz="1600" dirty="0">
              <a:solidFill>
                <a:srgbClr val="FFE8D6"/>
              </a:solidFill>
            </a:endParaRPr>
          </a:p>
          <a:p>
            <a:r>
              <a:rPr lang="pt-PT" sz="1600" dirty="0" err="1">
                <a:solidFill>
                  <a:srgbClr val="FFE8D6"/>
                </a:solidFill>
              </a:rPr>
              <a:t>width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 to 30% </a:t>
            </a:r>
            <a:r>
              <a:rPr lang="pt-PT" sz="1600" dirty="0" err="1">
                <a:solidFill>
                  <a:srgbClr val="FFE8D6"/>
                </a:solidFill>
              </a:rPr>
              <a:t>vw</a:t>
            </a:r>
            <a:r>
              <a:rPr lang="pt-PT" sz="1600" dirty="0">
                <a:solidFill>
                  <a:srgbClr val="FFE8D6"/>
                </a:solidFill>
              </a:rPr>
              <a:t>;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: 400px; min 200px;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Image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covering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square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Text</a:t>
            </a:r>
            <a:r>
              <a:rPr lang="pt-PT" sz="1600" dirty="0">
                <a:solidFill>
                  <a:srgbClr val="FFE8D6"/>
                </a:solidFill>
              </a:rPr>
              <a:t>:</a:t>
            </a:r>
          </a:p>
          <a:p>
            <a:pPr marL="179388"/>
            <a:r>
              <a:rPr lang="en-GB" sz="1600" dirty="0">
                <a:solidFill>
                  <a:srgbClr val="FFE8D6"/>
                </a:solidFill>
              </a:rPr>
              <a:t>Background #FFE8D6; opacity: 0.8;</a:t>
            </a:r>
          </a:p>
          <a:p>
            <a:pPr marL="179388"/>
            <a:r>
              <a:rPr lang="pt-PT" sz="1600" dirty="0">
                <a:solidFill>
                  <a:srgbClr val="FFE8D6"/>
                </a:solidFill>
              </a:rPr>
              <a:t>color: #865336;</a:t>
            </a:r>
          </a:p>
          <a:p>
            <a:pPr marL="179388"/>
            <a:r>
              <a:rPr lang="pt-PT" sz="1600" dirty="0" err="1">
                <a:solidFill>
                  <a:srgbClr val="FFE8D6"/>
                </a:solidFill>
              </a:rPr>
              <a:t>text-align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center</a:t>
            </a:r>
            <a:r>
              <a:rPr lang="pt-PT" sz="1600" dirty="0">
                <a:solidFill>
                  <a:srgbClr val="FFE8D6"/>
                </a:solidFill>
              </a:rPr>
              <a:t>; </a:t>
            </a:r>
          </a:p>
          <a:p>
            <a:pPr marL="179388"/>
            <a:r>
              <a:rPr lang="pt-PT" sz="1600" dirty="0" err="1">
                <a:solidFill>
                  <a:srgbClr val="FFE8D6"/>
                </a:solidFill>
              </a:rPr>
              <a:t>font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Darker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Grotesque</a:t>
            </a:r>
            <a:r>
              <a:rPr lang="pt-PT" sz="1600" dirty="0">
                <a:solidFill>
                  <a:srgbClr val="FFE8D6"/>
                </a:solidFill>
              </a:rPr>
              <a:t>;</a:t>
            </a:r>
          </a:p>
          <a:p>
            <a:pPr marL="179388"/>
            <a:r>
              <a:rPr lang="pt-PT" sz="1600" dirty="0" err="1">
                <a:solidFill>
                  <a:srgbClr val="FFE8D6"/>
                </a:solidFill>
              </a:rPr>
              <a:t>font-size</a:t>
            </a:r>
            <a:r>
              <a:rPr lang="pt-PT" sz="1600" dirty="0">
                <a:solidFill>
                  <a:srgbClr val="FFE8D6"/>
                </a:solidFill>
              </a:rPr>
              <a:t>: </a:t>
            </a:r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; min 10px; </a:t>
            </a:r>
            <a:r>
              <a:rPr lang="pt-PT" sz="1600" dirty="0" err="1">
                <a:solidFill>
                  <a:srgbClr val="FFE8D6"/>
                </a:solidFill>
              </a:rPr>
              <a:t>max</a:t>
            </a:r>
            <a:r>
              <a:rPr lang="pt-PT" sz="1600" dirty="0">
                <a:solidFill>
                  <a:srgbClr val="FFE8D6"/>
                </a:solidFill>
              </a:rPr>
              <a:t> 30px;</a:t>
            </a:r>
          </a:p>
          <a:p>
            <a:r>
              <a:rPr lang="pt-PT" sz="1600" dirty="0" err="1">
                <a:solidFill>
                  <a:srgbClr val="FFE8D6"/>
                </a:solidFill>
              </a:rPr>
              <a:t>Animation</a:t>
            </a:r>
            <a:r>
              <a:rPr lang="pt-PT" sz="1600" dirty="0">
                <a:solidFill>
                  <a:srgbClr val="FFE8D6"/>
                </a:solidFill>
              </a:rPr>
              <a:t>: texto background </a:t>
            </a:r>
            <a:r>
              <a:rPr lang="pt-PT" sz="1600" dirty="0" err="1">
                <a:solidFill>
                  <a:srgbClr val="FFE8D6"/>
                </a:solidFill>
              </a:rPr>
              <a:t>grows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when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hovering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flipH="1">
            <a:off x="4078449" y="3176836"/>
            <a:ext cx="3172075" cy="252164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725B8A9-2FA0-43C9-A147-F4B519CFAB13}"/>
              </a:ext>
            </a:extLst>
          </p:cNvPr>
          <p:cNvSpPr/>
          <p:nvPr/>
        </p:nvSpPr>
        <p:spPr>
          <a:xfrm>
            <a:off x="4314185" y="4852102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BA86E9-AAE5-4191-8014-243ED570837A}"/>
              </a:ext>
            </a:extLst>
          </p:cNvPr>
          <p:cNvSpPr txBox="1"/>
          <p:nvPr/>
        </p:nvSpPr>
        <p:spPr>
          <a:xfrm>
            <a:off x="7250524" y="5496316"/>
            <a:ext cx="3829060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Carousel showing fav recipes;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Automatically rotates</a:t>
            </a:r>
          </a:p>
          <a:p>
            <a:r>
              <a:rPr lang="en-GB" sz="1600" dirty="0">
                <a:solidFill>
                  <a:srgbClr val="FFE8D6"/>
                </a:solidFill>
              </a:rPr>
              <a:t>Uses cards as above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26BEB673-621B-4D49-9E11-4FCF141BD9FE}"/>
              </a:ext>
            </a:extLst>
          </p:cNvPr>
          <p:cNvCxnSpPr>
            <a:cxnSpLocks/>
            <a:stCxn id="15" idx="1"/>
            <a:endCxn id="14" idx="6"/>
          </p:cNvCxnSpPr>
          <p:nvPr/>
        </p:nvCxnSpPr>
        <p:spPr>
          <a:xfrm flipH="1" flipV="1">
            <a:off x="4740905" y="5003776"/>
            <a:ext cx="2509619" cy="90803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0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A4E8C81-EBB2-4BA1-8288-23C9C3FF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669"/>
            <a:ext cx="3839338" cy="468651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Behaviour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5269869" y="2442517"/>
            <a:ext cx="2544398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solidFill>
                  <a:srgbClr val="FFE8D6"/>
                </a:solidFill>
              </a:rPr>
              <a:t>Adjustable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card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positioning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092315" y="2611794"/>
            <a:ext cx="1177554" cy="192253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F89B6D8-36B2-491D-80D4-C3B98E8D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901" y="1676669"/>
            <a:ext cx="2262145" cy="4686516"/>
          </a:xfrm>
          <a:prstGeom prst="rect">
            <a:avLst/>
          </a:prstGeom>
        </p:spPr>
      </p:pic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BEBBB661-2440-4A69-93B1-7FB2F426DA6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814267" y="2611794"/>
            <a:ext cx="902634" cy="1922533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3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Breakfast, Lunch and Snacks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5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1">
            <a:extLst>
              <a:ext uri="{FF2B5EF4-FFF2-40B4-BE49-F238E27FC236}">
                <a16:creationId xmlns:a16="http://schemas.microsoft.com/office/drawing/2014/main" id="{225D9983-94BC-4F07-929D-19012A1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Overview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7AADE6-E779-4901-8110-2E485854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3889"/>
            <a:ext cx="3426232" cy="41822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AC8290-4C3A-449E-B283-225359B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83" y="1693888"/>
            <a:ext cx="3426233" cy="41822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41E1585-CCA8-4A24-B261-8A9CA853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67" y="1693889"/>
            <a:ext cx="3426232" cy="4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F1B4-31E7-4F67-965D-8DB5718B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65336"/>
                </a:solidFill>
                <a:latin typeface="Verdana Pro Light" panose="020B0604020202020204" pitchFamily="34" charset="0"/>
                <a:cs typeface="Cavolini" panose="020B0502040204020203" pitchFamily="66" charset="0"/>
              </a:rPr>
              <a:t>University Student @ the kitchen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828913-6801-4148-9C4B-6C7DA89E1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B705C"/>
                </a:solidFill>
              </a:rPr>
              <a:t>As the main theme of this static web page, it was chosen: “</a:t>
            </a:r>
            <a:r>
              <a:rPr lang="en-GB" dirty="0">
                <a:solidFill>
                  <a:srgbClr val="6B705C"/>
                </a:solidFill>
              </a:rPr>
              <a:t>University Student @ the kitchen: 101”.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While studying at FEUP, I found myself concerned to maintain balanced and nourishing eating habits, which I must promptly conciliate with my academic and personal life.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6B705C"/>
                </a:solidFill>
              </a:rPr>
              <a:t>This subject provides content to build the HTML and CSS code which altogether will result in a web site and its static pages.</a:t>
            </a:r>
          </a:p>
        </p:txBody>
      </p:sp>
    </p:spTree>
    <p:extLst>
      <p:ext uri="{BB962C8B-B14F-4D97-AF65-F5344CB8AC3E}">
        <p14:creationId xmlns:p14="http://schemas.microsoft.com/office/powerpoint/2010/main" val="351144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538B64-69DA-4E69-8E4F-E105DE69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1" y="1713778"/>
            <a:ext cx="3426232" cy="418225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CC5455-AC74-4C50-934A-2B6F2CF39910}"/>
              </a:ext>
            </a:extLst>
          </p:cNvPr>
          <p:cNvSpPr/>
          <p:nvPr/>
        </p:nvSpPr>
        <p:spPr>
          <a:xfrm>
            <a:off x="2368446" y="2413416"/>
            <a:ext cx="1810827" cy="55850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7309495" y="2679532"/>
            <a:ext cx="3426232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Same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properties</a:t>
            </a:r>
            <a:r>
              <a:rPr lang="pt-PT" sz="1600" dirty="0">
                <a:solidFill>
                  <a:srgbClr val="FFE8D6"/>
                </a:solidFill>
              </a:rPr>
              <a:t> as cover </a:t>
            </a:r>
            <a:r>
              <a:rPr lang="pt-PT" sz="1600" dirty="0" err="1">
                <a:solidFill>
                  <a:srgbClr val="FFE8D6"/>
                </a:solidFill>
              </a:rPr>
              <a:t>page</a:t>
            </a:r>
            <a:endParaRPr lang="pt-PT" sz="1600" dirty="0">
              <a:solidFill>
                <a:srgbClr val="FFE8D6"/>
              </a:solidFill>
            </a:endParaRP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flipH="1" flipV="1">
            <a:off x="4179273" y="2692668"/>
            <a:ext cx="3130222" cy="27925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D0CC0E-50A8-473C-BD76-A16BF6E30502}"/>
              </a:ext>
            </a:extLst>
          </p:cNvPr>
          <p:cNvSpPr/>
          <p:nvPr/>
        </p:nvSpPr>
        <p:spPr>
          <a:xfrm>
            <a:off x="3297836" y="3099919"/>
            <a:ext cx="674557" cy="96678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553984D-AF32-4A71-AA0A-EB68672992A4}"/>
              </a:ext>
            </a:extLst>
          </p:cNvPr>
          <p:cNvSpPr txBox="1"/>
          <p:nvPr/>
        </p:nvSpPr>
        <p:spPr>
          <a:xfrm>
            <a:off x="7309495" y="3651546"/>
            <a:ext cx="3426232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Same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properties</a:t>
            </a:r>
            <a:r>
              <a:rPr lang="pt-PT" sz="1600" dirty="0">
                <a:solidFill>
                  <a:srgbClr val="FFE8D6"/>
                </a:solidFill>
              </a:rPr>
              <a:t> as “</a:t>
            </a:r>
            <a:r>
              <a:rPr lang="pt-PT" sz="1600" dirty="0" err="1">
                <a:solidFill>
                  <a:srgbClr val="FFE8D6"/>
                </a:solidFill>
              </a:rPr>
              <a:t>Recipes</a:t>
            </a:r>
            <a:r>
              <a:rPr lang="pt-PT" sz="1600" dirty="0">
                <a:solidFill>
                  <a:srgbClr val="FFE8D6"/>
                </a:solidFill>
              </a:rPr>
              <a:t> &amp; </a:t>
            </a:r>
            <a:r>
              <a:rPr lang="pt-PT" sz="1600" dirty="0" err="1">
                <a:solidFill>
                  <a:srgbClr val="FFE8D6"/>
                </a:solidFill>
              </a:rPr>
              <a:t>Ideas</a:t>
            </a:r>
            <a:r>
              <a:rPr lang="pt-PT" sz="1600" dirty="0">
                <a:solidFill>
                  <a:srgbClr val="FFE8D6"/>
                </a:solidFill>
              </a:rPr>
              <a:t>”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7ED425B-F4ED-47BF-9B5E-2B6C2499FB59}"/>
              </a:ext>
            </a:extLst>
          </p:cNvPr>
          <p:cNvCxnSpPr>
            <a:cxnSpLocks/>
            <a:stCxn id="19" idx="1"/>
            <a:endCxn id="17" idx="6"/>
          </p:cNvCxnSpPr>
          <p:nvPr/>
        </p:nvCxnSpPr>
        <p:spPr>
          <a:xfrm flipH="1" flipV="1">
            <a:off x="3972393" y="3583313"/>
            <a:ext cx="3337102" cy="23751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725B8A9-2FA0-43C9-A147-F4B519CFAB13}"/>
              </a:ext>
            </a:extLst>
          </p:cNvPr>
          <p:cNvSpPr/>
          <p:nvPr/>
        </p:nvSpPr>
        <p:spPr>
          <a:xfrm>
            <a:off x="2290512" y="4638013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BA86E9-AAE5-4191-8014-243ED570837A}"/>
              </a:ext>
            </a:extLst>
          </p:cNvPr>
          <p:cNvSpPr txBox="1"/>
          <p:nvPr/>
        </p:nvSpPr>
        <p:spPr>
          <a:xfrm>
            <a:off x="7309495" y="4655441"/>
            <a:ext cx="3426232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Cards as previously;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link to each recipe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26BEB673-621B-4D49-9E11-4FCF141BD9FE}"/>
              </a:ext>
            </a:extLst>
          </p:cNvPr>
          <p:cNvCxnSpPr>
            <a:cxnSpLocks/>
            <a:stCxn id="15" idx="1"/>
            <a:endCxn id="14" idx="6"/>
          </p:cNvCxnSpPr>
          <p:nvPr/>
        </p:nvCxnSpPr>
        <p:spPr>
          <a:xfrm flipH="1" flipV="1">
            <a:off x="2717232" y="4789687"/>
            <a:ext cx="4592263" cy="15814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694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Breakfast, Lunch and Snacks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6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1">
            <a:extLst>
              <a:ext uri="{FF2B5EF4-FFF2-40B4-BE49-F238E27FC236}">
                <a16:creationId xmlns:a16="http://schemas.microsoft.com/office/drawing/2014/main" id="{225D9983-94BC-4F07-929D-19012A10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Overview</a:t>
            </a:r>
            <a:endParaRPr lang="en-GB" dirty="0">
              <a:solidFill>
                <a:srgbClr val="6B705C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7770F7-CA89-43A5-90CC-91633A2A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04" y="1722069"/>
            <a:ext cx="4333407" cy="45612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838927-83C9-443D-8F0E-6318BC38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572" y="1722069"/>
            <a:ext cx="4333408" cy="45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9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538B64-69DA-4E69-8E4F-E105DE69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1" y="1713778"/>
            <a:ext cx="3426232" cy="418225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Fonts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Widths</a:t>
            </a:r>
            <a:r>
              <a:rPr lang="pt-PT" dirty="0">
                <a:solidFill>
                  <a:srgbClr val="6B705C"/>
                </a:solidFill>
              </a:rPr>
              <a:t>, </a:t>
            </a:r>
            <a:r>
              <a:rPr lang="pt-PT" dirty="0" err="1">
                <a:solidFill>
                  <a:srgbClr val="6B705C"/>
                </a:solidFill>
              </a:rPr>
              <a:t>Margins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and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Paddings</a:t>
            </a:r>
            <a:r>
              <a:rPr lang="pt-PT" dirty="0">
                <a:solidFill>
                  <a:srgbClr val="6B705C"/>
                </a:solidFill>
              </a:rPr>
              <a:t> (I)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CC5455-AC74-4C50-934A-2B6F2CF39910}"/>
              </a:ext>
            </a:extLst>
          </p:cNvPr>
          <p:cNvSpPr/>
          <p:nvPr/>
        </p:nvSpPr>
        <p:spPr>
          <a:xfrm>
            <a:off x="2368446" y="2413416"/>
            <a:ext cx="1810827" cy="558504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D2C947-ED8D-4E1F-8F0E-F6647EB897FF}"/>
              </a:ext>
            </a:extLst>
          </p:cNvPr>
          <p:cNvSpPr txBox="1"/>
          <p:nvPr/>
        </p:nvSpPr>
        <p:spPr>
          <a:xfrm>
            <a:off x="7309495" y="2679532"/>
            <a:ext cx="3426232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Same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properties</a:t>
            </a:r>
            <a:r>
              <a:rPr lang="pt-PT" sz="1600" dirty="0">
                <a:solidFill>
                  <a:srgbClr val="FFE8D6"/>
                </a:solidFill>
              </a:rPr>
              <a:t> as cover </a:t>
            </a:r>
            <a:r>
              <a:rPr lang="pt-PT" sz="1600" dirty="0" err="1">
                <a:solidFill>
                  <a:srgbClr val="FFE8D6"/>
                </a:solidFill>
              </a:rPr>
              <a:t>page</a:t>
            </a:r>
            <a:endParaRPr lang="pt-PT" sz="1600" dirty="0">
              <a:solidFill>
                <a:srgbClr val="FFE8D6"/>
              </a:solidFill>
            </a:endParaRPr>
          </a:p>
          <a:p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497BE2E-E30F-453A-89D9-3719692C6D92}"/>
              </a:ext>
            </a:extLst>
          </p:cNvPr>
          <p:cNvCxnSpPr>
            <a:cxnSpLocks/>
            <a:stCxn id="3" idx="1"/>
            <a:endCxn id="2" idx="6"/>
          </p:cNvCxnSpPr>
          <p:nvPr/>
        </p:nvCxnSpPr>
        <p:spPr>
          <a:xfrm flipH="1" flipV="1">
            <a:off x="4179273" y="2692668"/>
            <a:ext cx="3130222" cy="27925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D0CC0E-50A8-473C-BD76-A16BF6E30502}"/>
              </a:ext>
            </a:extLst>
          </p:cNvPr>
          <p:cNvSpPr/>
          <p:nvPr/>
        </p:nvSpPr>
        <p:spPr>
          <a:xfrm>
            <a:off x="3297836" y="3099919"/>
            <a:ext cx="674557" cy="96678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553984D-AF32-4A71-AA0A-EB68672992A4}"/>
              </a:ext>
            </a:extLst>
          </p:cNvPr>
          <p:cNvSpPr txBox="1"/>
          <p:nvPr/>
        </p:nvSpPr>
        <p:spPr>
          <a:xfrm>
            <a:off x="7309495" y="3651546"/>
            <a:ext cx="3426232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Same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properties</a:t>
            </a:r>
            <a:r>
              <a:rPr lang="pt-PT" sz="1600" dirty="0">
                <a:solidFill>
                  <a:srgbClr val="FFE8D6"/>
                </a:solidFill>
              </a:rPr>
              <a:t> as “</a:t>
            </a:r>
            <a:r>
              <a:rPr lang="pt-PT" sz="1600" dirty="0" err="1">
                <a:solidFill>
                  <a:srgbClr val="FFE8D6"/>
                </a:solidFill>
              </a:rPr>
              <a:t>Recipes</a:t>
            </a:r>
            <a:r>
              <a:rPr lang="pt-PT" sz="1600" dirty="0">
                <a:solidFill>
                  <a:srgbClr val="FFE8D6"/>
                </a:solidFill>
              </a:rPr>
              <a:t> &amp; </a:t>
            </a:r>
            <a:r>
              <a:rPr lang="pt-PT" sz="1600" dirty="0" err="1">
                <a:solidFill>
                  <a:srgbClr val="FFE8D6"/>
                </a:solidFill>
              </a:rPr>
              <a:t>Ideas</a:t>
            </a:r>
            <a:r>
              <a:rPr lang="pt-PT" sz="1600" dirty="0">
                <a:solidFill>
                  <a:srgbClr val="FFE8D6"/>
                </a:solidFill>
              </a:rPr>
              <a:t>”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97ED425B-F4ED-47BF-9B5E-2B6C2499FB59}"/>
              </a:ext>
            </a:extLst>
          </p:cNvPr>
          <p:cNvCxnSpPr>
            <a:cxnSpLocks/>
            <a:stCxn id="19" idx="1"/>
            <a:endCxn id="17" idx="6"/>
          </p:cNvCxnSpPr>
          <p:nvPr/>
        </p:nvCxnSpPr>
        <p:spPr>
          <a:xfrm flipH="1" flipV="1">
            <a:off x="3972393" y="3583313"/>
            <a:ext cx="3337102" cy="23751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725B8A9-2FA0-43C9-A147-F4B519CFAB13}"/>
              </a:ext>
            </a:extLst>
          </p:cNvPr>
          <p:cNvSpPr/>
          <p:nvPr/>
        </p:nvSpPr>
        <p:spPr>
          <a:xfrm>
            <a:off x="2290512" y="4638013"/>
            <a:ext cx="426720" cy="30334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BA86E9-AAE5-4191-8014-243ED570837A}"/>
              </a:ext>
            </a:extLst>
          </p:cNvPr>
          <p:cNvSpPr txBox="1"/>
          <p:nvPr/>
        </p:nvSpPr>
        <p:spPr>
          <a:xfrm>
            <a:off x="7309495" y="4655441"/>
            <a:ext cx="3426232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Cards as previously;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link to each recipe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26BEB673-621B-4D49-9E11-4FCF141BD9FE}"/>
              </a:ext>
            </a:extLst>
          </p:cNvPr>
          <p:cNvCxnSpPr>
            <a:cxnSpLocks/>
            <a:stCxn id="15" idx="1"/>
            <a:endCxn id="14" idx="6"/>
          </p:cNvCxnSpPr>
          <p:nvPr/>
        </p:nvCxnSpPr>
        <p:spPr>
          <a:xfrm flipH="1" flipV="1">
            <a:off x="2717232" y="4789687"/>
            <a:ext cx="4592263" cy="158142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8D2FFBE4-163C-4FE4-A227-ED11A6DA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73" y="4082361"/>
            <a:ext cx="4333407" cy="45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8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Tips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6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About Me</a:t>
            </a:r>
            <a:br>
              <a:rPr lang="en-US" sz="8000" dirty="0">
                <a:solidFill>
                  <a:srgbClr val="FFE8D6"/>
                </a:solidFill>
              </a:rPr>
            </a:br>
            <a:r>
              <a:rPr lang="en-US" sz="8000" dirty="0">
                <a:solidFill>
                  <a:srgbClr val="FFE8D6"/>
                </a:solidFill>
              </a:rPr>
              <a:t>Page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Downloads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4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Colors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8333-C71E-4C9B-B5F2-EFAAEC6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B997E"/>
                </a:solidFill>
              </a:rPr>
              <a:t>Color palette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F46F2BC-FD24-400D-9DFA-27F18AC8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05981"/>
              </p:ext>
            </p:extLst>
          </p:nvPr>
        </p:nvGraphicFramePr>
        <p:xfrm>
          <a:off x="2039256" y="2813528"/>
          <a:ext cx="8113490" cy="1883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070">
                  <a:extLst>
                    <a:ext uri="{9D8B030D-6E8A-4147-A177-3AD203B41FA5}">
                      <a16:colId xmlns:a16="http://schemas.microsoft.com/office/drawing/2014/main" val="2067752230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01391924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355936191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139727642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4062311299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273851834"/>
                    </a:ext>
                  </a:extLst>
                </a:gridCol>
                <a:gridCol w="1159070">
                  <a:extLst>
                    <a:ext uri="{9D8B030D-6E8A-4147-A177-3AD203B41FA5}">
                      <a16:colId xmlns:a16="http://schemas.microsoft.com/office/drawing/2014/main" val="1305378660"/>
                    </a:ext>
                  </a:extLst>
                </a:gridCol>
              </a:tblGrid>
              <a:tr h="11788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8653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CB99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DDBE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FFE8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B7B7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A5A5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solidFill>
                      <a:srgbClr val="6B70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63427"/>
                  </a:ext>
                </a:extLst>
              </a:tr>
              <a:tr h="704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865336"/>
                          </a:solidFill>
                        </a:rPr>
                        <a:t>#865336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B997E"/>
                          </a:solidFill>
                        </a:rPr>
                        <a:t>#CB997E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DDBEA9"/>
                          </a:solidFill>
                        </a:rPr>
                        <a:t>#DDBEA9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FFE8D6"/>
                          </a:solidFill>
                        </a:rPr>
                        <a:t>#FFE8D6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B7B7A4"/>
                          </a:solidFill>
                        </a:rPr>
                        <a:t>#B7B7A4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A5A58D"/>
                          </a:solidFill>
                        </a:rPr>
                        <a:t>#A5A58D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trike="noStrike" dirty="0">
                          <a:solidFill>
                            <a:srgbClr val="6B705C"/>
                          </a:solidFill>
                        </a:rPr>
                        <a:t>#6B705C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1134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8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Page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4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31360BB-6E95-48EB-9E07-8F16861D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12" y="1388361"/>
            <a:ext cx="9169343" cy="32557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15D9C5-791E-4D17-94F6-9A0B1D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6B705C"/>
                </a:solidFill>
              </a:rPr>
              <a:t>Web </a:t>
            </a:r>
            <a:r>
              <a:rPr lang="pt-PT" dirty="0" err="1">
                <a:solidFill>
                  <a:srgbClr val="6B705C"/>
                </a:solidFill>
              </a:rPr>
              <a:t>Page</a:t>
            </a:r>
            <a:r>
              <a:rPr lang="pt-PT" dirty="0">
                <a:solidFill>
                  <a:srgbClr val="6B705C"/>
                </a:solidFill>
              </a:rPr>
              <a:t> </a:t>
            </a:r>
            <a:r>
              <a:rPr lang="pt-PT" dirty="0" err="1">
                <a:solidFill>
                  <a:srgbClr val="6B705C"/>
                </a:solidFill>
              </a:rPr>
              <a:t>Info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DD9A59-2689-40F1-A8A9-56E67A690646}"/>
              </a:ext>
            </a:extLst>
          </p:cNvPr>
          <p:cNvSpPr/>
          <p:nvPr/>
        </p:nvSpPr>
        <p:spPr>
          <a:xfrm>
            <a:off x="2995748" y="2499360"/>
            <a:ext cx="353531" cy="51689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7AC40C8-ECFE-45A5-B0A0-BCDF1E9BA255}"/>
              </a:ext>
            </a:extLst>
          </p:cNvPr>
          <p:cNvSpPr txBox="1"/>
          <p:nvPr/>
        </p:nvSpPr>
        <p:spPr>
          <a:xfrm>
            <a:off x="418012" y="3896546"/>
            <a:ext cx="1306285" cy="646331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E8D6"/>
                </a:solidFill>
              </a:rPr>
              <a:t>Site logo as </a:t>
            </a:r>
            <a:r>
              <a:rPr lang="pt-PT" dirty="0" err="1">
                <a:solidFill>
                  <a:srgbClr val="FFE8D6"/>
                </a:solidFill>
              </a:rPr>
              <a:t>tab</a:t>
            </a:r>
            <a:r>
              <a:rPr lang="pt-PT" dirty="0">
                <a:solidFill>
                  <a:srgbClr val="FFE8D6"/>
                </a:solidFill>
              </a:rPr>
              <a:t> </a:t>
            </a:r>
            <a:r>
              <a:rPr lang="pt-PT" dirty="0" err="1">
                <a:solidFill>
                  <a:srgbClr val="FFE8D6"/>
                </a:solidFill>
              </a:rPr>
              <a:t>icon</a:t>
            </a:r>
            <a:endParaRPr lang="en-GB" dirty="0">
              <a:solidFill>
                <a:srgbClr val="FFE8D6"/>
              </a:solidFill>
            </a:endParaRP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27C509AE-BF82-4F44-93C3-C3FA6436515D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1071155" y="2757806"/>
            <a:ext cx="1924593" cy="113874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90E8096-69D1-478C-9B8A-4291626E1C4D}"/>
              </a:ext>
            </a:extLst>
          </p:cNvPr>
          <p:cNvSpPr/>
          <p:nvPr/>
        </p:nvSpPr>
        <p:spPr>
          <a:xfrm>
            <a:off x="3349279" y="2392690"/>
            <a:ext cx="2485464" cy="6879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D69BF5-8BD7-4D6D-B036-3AFD74FC72A9}"/>
              </a:ext>
            </a:extLst>
          </p:cNvPr>
          <p:cNvSpPr txBox="1"/>
          <p:nvPr/>
        </p:nvSpPr>
        <p:spPr>
          <a:xfrm>
            <a:off x="5442857" y="4763049"/>
            <a:ext cx="1306285" cy="92333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8D6"/>
                </a:solidFill>
              </a:rPr>
              <a:t>Shortened title to fit space</a:t>
            </a: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EFD3F185-A46E-4E49-96B6-7446B816E26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579808" y="3034084"/>
            <a:ext cx="516192" cy="172896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alimentação, pedaço, bolo, sushi&#10;&#10;Descrição gerada automaticamente">
            <a:extLst>
              <a:ext uri="{FF2B5EF4-FFF2-40B4-BE49-F238E27FC236}">
                <a16:creationId xmlns:a16="http://schemas.microsoft.com/office/drawing/2014/main" id="{DDF4F260-788A-476B-8053-0B9C9FC0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 b="215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60E0ED-C95A-498E-B535-E379CF09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E8D6"/>
                </a:solidFill>
              </a:rPr>
              <a:t>Navbar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8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B59EDBB-7491-4E88-A5B8-EA5490C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676"/>
            <a:ext cx="10515600" cy="444500"/>
          </a:xfrm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6B705C"/>
                </a:solidFill>
              </a:rPr>
              <a:t>Navbar</a:t>
            </a:r>
            <a:r>
              <a:rPr lang="pt-PT" dirty="0">
                <a:solidFill>
                  <a:srgbClr val="6B705C"/>
                </a:solidFill>
              </a:rPr>
              <a:t> -</a:t>
            </a:r>
            <a:r>
              <a:rPr lang="pt-PT" dirty="0" err="1">
                <a:solidFill>
                  <a:srgbClr val="6B705C"/>
                </a:solidFill>
              </a:rPr>
              <a:t>elements</a:t>
            </a:r>
            <a:endParaRPr lang="en-GB" dirty="0">
              <a:solidFill>
                <a:srgbClr val="6B705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76A2B07-F1CE-44EB-91F2-BEAC663017BB}"/>
              </a:ext>
            </a:extLst>
          </p:cNvPr>
          <p:cNvSpPr txBox="1"/>
          <p:nvPr/>
        </p:nvSpPr>
        <p:spPr>
          <a:xfrm>
            <a:off x="204145" y="3908839"/>
            <a:ext cx="2118322" cy="830997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rgbClr val="FFE8D6"/>
                </a:solidFill>
              </a:rPr>
              <a:t>Logo, link to homepage, </a:t>
            </a:r>
            <a:r>
              <a:rPr lang="pt-PT" sz="1600" dirty="0" err="1">
                <a:solidFill>
                  <a:srgbClr val="FFE8D6"/>
                </a:solidFill>
              </a:rPr>
              <a:t>changes</a:t>
            </a:r>
            <a:r>
              <a:rPr lang="pt-PT" sz="1600" dirty="0">
                <a:solidFill>
                  <a:srgbClr val="FFE8D6"/>
                </a:solidFill>
              </a:rPr>
              <a:t> color </a:t>
            </a:r>
            <a:r>
              <a:rPr lang="pt-PT" sz="1600" dirty="0" err="1">
                <a:solidFill>
                  <a:srgbClr val="FFE8D6"/>
                </a:solidFill>
              </a:rPr>
              <a:t>when</a:t>
            </a:r>
            <a:r>
              <a:rPr lang="pt-PT" sz="1600" dirty="0">
                <a:solidFill>
                  <a:srgbClr val="FFE8D6"/>
                </a:solidFill>
              </a:rPr>
              <a:t> </a:t>
            </a:r>
            <a:r>
              <a:rPr lang="pt-PT" sz="1600" dirty="0" err="1">
                <a:solidFill>
                  <a:srgbClr val="FFE8D6"/>
                </a:solidFill>
              </a:rPr>
              <a:t>hovering</a:t>
            </a:r>
            <a:endParaRPr lang="pt-PT" sz="1600" dirty="0">
              <a:solidFill>
                <a:srgbClr val="FFE8D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6DFE16-BB0F-4664-BB18-14DE2D2B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306"/>
          <a:stretch/>
        </p:blipFill>
        <p:spPr>
          <a:xfrm>
            <a:off x="838200" y="1587156"/>
            <a:ext cx="7402024" cy="2105025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DAD0191C-EBC3-459A-8C3C-849C7A84E2B5}"/>
              </a:ext>
            </a:extLst>
          </p:cNvPr>
          <p:cNvCxnSpPr>
            <a:cxnSpLocks/>
            <a:stCxn id="14" idx="0"/>
            <a:endCxn id="4" idx="4"/>
          </p:cNvCxnSpPr>
          <p:nvPr/>
        </p:nvCxnSpPr>
        <p:spPr>
          <a:xfrm flipV="1">
            <a:off x="1263306" y="3354452"/>
            <a:ext cx="211612" cy="554387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4381AA2-C432-4FF0-86B1-35727B35DC82}"/>
              </a:ext>
            </a:extLst>
          </p:cNvPr>
          <p:cNvSpPr/>
          <p:nvPr/>
        </p:nvSpPr>
        <p:spPr>
          <a:xfrm>
            <a:off x="935115" y="2083000"/>
            <a:ext cx="1079606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E6B27C6-B07A-44FB-AAD8-51520B4FE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6" r="68571" b="73195"/>
          <a:stretch/>
        </p:blipFill>
        <p:spPr>
          <a:xfrm>
            <a:off x="2322467" y="4933637"/>
            <a:ext cx="2201315" cy="1349687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020B8FD-07D1-4CF1-B4CF-8BE738B9B953}"/>
              </a:ext>
            </a:extLst>
          </p:cNvPr>
          <p:cNvCxnSpPr>
            <a:cxnSpLocks/>
            <a:stCxn id="14" idx="2"/>
            <a:endCxn id="11" idx="1"/>
          </p:cNvCxnSpPr>
          <p:nvPr/>
        </p:nvCxnSpPr>
        <p:spPr>
          <a:xfrm>
            <a:off x="1263306" y="4739836"/>
            <a:ext cx="1059161" cy="868645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4A95FAE-5B96-463C-B58B-FDC2495BF77E}"/>
              </a:ext>
            </a:extLst>
          </p:cNvPr>
          <p:cNvSpPr/>
          <p:nvPr/>
        </p:nvSpPr>
        <p:spPr>
          <a:xfrm>
            <a:off x="2428635" y="4933637"/>
            <a:ext cx="1079606" cy="1271452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3375C4-5003-46E7-918A-58A6BD27E6E2}"/>
              </a:ext>
            </a:extLst>
          </p:cNvPr>
          <p:cNvSpPr txBox="1"/>
          <p:nvPr/>
        </p:nvSpPr>
        <p:spPr>
          <a:xfrm>
            <a:off x="8705252" y="2044230"/>
            <a:ext cx="2118322" cy="584775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 err="1">
                <a:solidFill>
                  <a:srgbClr val="FFE8D6"/>
                </a:solidFill>
              </a:rPr>
              <a:t>Margin</a:t>
            </a:r>
            <a:r>
              <a:rPr lang="pt-PT" sz="1600" dirty="0">
                <a:solidFill>
                  <a:srgbClr val="FFE8D6"/>
                </a:solidFill>
              </a:rPr>
              <a:t>: 2vw</a:t>
            </a:r>
            <a:endParaRPr lang="en-GB" sz="1600" dirty="0">
              <a:solidFill>
                <a:srgbClr val="FFE8D6"/>
              </a:solidFill>
            </a:endParaRPr>
          </a:p>
          <a:p>
            <a:r>
              <a:rPr lang="en-GB" sz="1600" dirty="0">
                <a:solidFill>
                  <a:srgbClr val="FFE8D6"/>
                </a:solidFill>
              </a:rPr>
              <a:t>Background: white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E2D50F83-6115-45CE-B560-C8ADC7B46207}"/>
              </a:ext>
            </a:extLst>
          </p:cNvPr>
          <p:cNvCxnSpPr>
            <a:cxnSpLocks/>
            <a:stCxn id="27" idx="1"/>
            <a:endCxn id="31" idx="6"/>
          </p:cNvCxnSpPr>
          <p:nvPr/>
        </p:nvCxnSpPr>
        <p:spPr>
          <a:xfrm flipH="1">
            <a:off x="8125097" y="2336618"/>
            <a:ext cx="580155" cy="3030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3B5DD5D-5263-4E26-92DE-4B6D7040A134}"/>
              </a:ext>
            </a:extLst>
          </p:cNvPr>
          <p:cNvSpPr/>
          <p:nvPr/>
        </p:nvSpPr>
        <p:spPr>
          <a:xfrm>
            <a:off x="7785462" y="2312833"/>
            <a:ext cx="339635" cy="653669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3E6F53-84DD-48A9-B72F-1709F2FCB36F}"/>
              </a:ext>
            </a:extLst>
          </p:cNvPr>
          <p:cNvSpPr txBox="1"/>
          <p:nvPr/>
        </p:nvSpPr>
        <p:spPr>
          <a:xfrm>
            <a:off x="8240224" y="4186947"/>
            <a:ext cx="2118322" cy="1077218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border-bottom: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E8D6"/>
                </a:solidFill>
              </a:rPr>
              <a:t> #DDBEA9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E8D6"/>
                </a:solidFill>
              </a:rPr>
              <a:t>5px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E8D6"/>
                </a:solidFill>
              </a:rPr>
              <a:t>dashed</a:t>
            </a:r>
            <a:endParaRPr lang="pt-PT" sz="1600" dirty="0">
              <a:solidFill>
                <a:srgbClr val="FFE8D6"/>
              </a:solidFill>
            </a:endParaRPr>
          </a:p>
        </p:txBody>
      </p: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85EBB75C-82BF-43E5-9C94-D9067C82172D}"/>
              </a:ext>
            </a:extLst>
          </p:cNvPr>
          <p:cNvCxnSpPr>
            <a:cxnSpLocks/>
            <a:stCxn id="43" idx="1"/>
            <a:endCxn id="47" idx="6"/>
          </p:cNvCxnSpPr>
          <p:nvPr/>
        </p:nvCxnSpPr>
        <p:spPr>
          <a:xfrm flipH="1" flipV="1">
            <a:off x="7785462" y="3073266"/>
            <a:ext cx="454762" cy="165229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DA1F21E-F3D9-4D3B-AA49-E4BD117F6FE5}"/>
              </a:ext>
            </a:extLst>
          </p:cNvPr>
          <p:cNvSpPr/>
          <p:nvPr/>
        </p:nvSpPr>
        <p:spPr>
          <a:xfrm>
            <a:off x="6505299" y="2875227"/>
            <a:ext cx="1280163" cy="3960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D0CF93-41BF-4F7D-8C6B-6C342CE3C152}"/>
              </a:ext>
            </a:extLst>
          </p:cNvPr>
          <p:cNvSpPr txBox="1"/>
          <p:nvPr/>
        </p:nvSpPr>
        <p:spPr>
          <a:xfrm>
            <a:off x="5027058" y="4946760"/>
            <a:ext cx="2949994" cy="1569660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align: left;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padding left/right: 16px;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font: Darker Grotesque;</a:t>
            </a:r>
          </a:p>
          <a:p>
            <a:r>
              <a:rPr lang="en-GB" sz="1600" dirty="0">
                <a:solidFill>
                  <a:srgbClr val="FFE8D6"/>
                </a:solidFill>
              </a:rPr>
              <a:t>font size: adapts to width and height (in the range 10px-25px)</a:t>
            </a:r>
          </a:p>
          <a:p>
            <a:r>
              <a:rPr lang="en-GB" sz="1600" dirty="0" err="1">
                <a:solidFill>
                  <a:srgbClr val="FFE8D6"/>
                </a:solidFill>
              </a:rPr>
              <a:t>Color</a:t>
            </a:r>
            <a:r>
              <a:rPr lang="en-GB" sz="1600" dirty="0">
                <a:solidFill>
                  <a:srgbClr val="FFE8D6"/>
                </a:solidFill>
              </a:rPr>
              <a:t>: #865336</a:t>
            </a:r>
          </a:p>
        </p:txBody>
      </p:sp>
      <p:cxnSp>
        <p:nvCxnSpPr>
          <p:cNvPr id="55" name="Conexão reta unidirecional 54">
            <a:extLst>
              <a:ext uri="{FF2B5EF4-FFF2-40B4-BE49-F238E27FC236}">
                <a16:creationId xmlns:a16="http://schemas.microsoft.com/office/drawing/2014/main" id="{766858F5-4AA8-47B3-B524-8ECC9C5CD9AF}"/>
              </a:ext>
            </a:extLst>
          </p:cNvPr>
          <p:cNvCxnSpPr>
            <a:cxnSpLocks/>
            <a:stCxn id="53" idx="0"/>
            <a:endCxn id="57" idx="4"/>
          </p:cNvCxnSpPr>
          <p:nvPr/>
        </p:nvCxnSpPr>
        <p:spPr>
          <a:xfrm flipH="1" flipV="1">
            <a:off x="4658957" y="2907310"/>
            <a:ext cx="1843098" cy="2039450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EEF4118-BD60-4750-918E-335BBD641318}"/>
              </a:ext>
            </a:extLst>
          </p:cNvPr>
          <p:cNvSpPr/>
          <p:nvPr/>
        </p:nvSpPr>
        <p:spPr>
          <a:xfrm>
            <a:off x="4119154" y="2511232"/>
            <a:ext cx="1079606" cy="396078"/>
          </a:xfrm>
          <a:prstGeom prst="ellipse">
            <a:avLst/>
          </a:prstGeom>
          <a:noFill/>
          <a:ln w="38100">
            <a:solidFill>
              <a:srgbClr val="6B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0" name="Conexão reta unidirecional 69">
            <a:extLst>
              <a:ext uri="{FF2B5EF4-FFF2-40B4-BE49-F238E27FC236}">
                <a16:creationId xmlns:a16="http://schemas.microsoft.com/office/drawing/2014/main" id="{4421F829-C38A-47E8-9CBA-C448CF4B5BD2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3309258" y="943121"/>
            <a:ext cx="3327780" cy="1639719"/>
          </a:xfrm>
          <a:prstGeom prst="straightConnector1">
            <a:avLst/>
          </a:prstGeom>
          <a:ln>
            <a:solidFill>
              <a:srgbClr val="6B70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B2B7F46-1212-4F47-AFA2-206795070EAB}"/>
              </a:ext>
            </a:extLst>
          </p:cNvPr>
          <p:cNvSpPr txBox="1"/>
          <p:nvPr/>
        </p:nvSpPr>
        <p:spPr>
          <a:xfrm>
            <a:off x="6637038" y="773844"/>
            <a:ext cx="1879946" cy="338554"/>
          </a:xfrm>
          <a:prstGeom prst="rect">
            <a:avLst/>
          </a:prstGeom>
          <a:solidFill>
            <a:srgbClr val="6B705C"/>
          </a:solidFill>
          <a:ln>
            <a:solidFill>
              <a:srgbClr val="6B705C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E8D6"/>
                </a:solidFill>
              </a:rPr>
              <a:t>Links to other pages</a:t>
            </a:r>
          </a:p>
        </p:txBody>
      </p:sp>
    </p:spTree>
    <p:extLst>
      <p:ext uri="{BB962C8B-B14F-4D97-AF65-F5344CB8AC3E}">
        <p14:creationId xmlns:p14="http://schemas.microsoft.com/office/powerpoint/2010/main" val="258223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884</Words>
  <Application>Microsoft Office PowerPoint</Application>
  <PresentationFormat>Ecrã Panorâmico</PresentationFormat>
  <Paragraphs>175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Verdana Pro Light</vt:lpstr>
      <vt:lpstr>Wingdings</vt:lpstr>
      <vt:lpstr>Office Theme</vt:lpstr>
      <vt:lpstr>SIEM PROJECT 1 Mockup Submission</vt:lpstr>
      <vt:lpstr>Subject Description</vt:lpstr>
      <vt:lpstr>University Student @ the kitchen</vt:lpstr>
      <vt:lpstr>Colors</vt:lpstr>
      <vt:lpstr>Color palette</vt:lpstr>
      <vt:lpstr>Page info</vt:lpstr>
      <vt:lpstr>Web Page Info</vt:lpstr>
      <vt:lpstr>Navbar</vt:lpstr>
      <vt:lpstr>Navbar -elements</vt:lpstr>
      <vt:lpstr>Navbar - behaviour (I)</vt:lpstr>
      <vt:lpstr>Navbar - behaviour (II)</vt:lpstr>
      <vt:lpstr>Cover Page</vt:lpstr>
      <vt:lpstr>Overview</vt:lpstr>
      <vt:lpstr>Responsive Behaviour</vt:lpstr>
      <vt:lpstr>Dark Mode Option</vt:lpstr>
      <vt:lpstr>Fonts, Widths, Margins and Paddings (I)</vt:lpstr>
      <vt:lpstr>Fonts, Widths, Margins and Paddings (II)</vt:lpstr>
      <vt:lpstr>Fonts, Widths, Margins and Paddings (III)</vt:lpstr>
      <vt:lpstr>Fonts, Widths, Margins and Paddings (III)</vt:lpstr>
      <vt:lpstr>Cover Page- Dark Mode</vt:lpstr>
      <vt:lpstr>Fonts, Widths, Margins and Paddings (III)</vt:lpstr>
      <vt:lpstr>Fonts, Widths, Margins and Paddings (III)</vt:lpstr>
      <vt:lpstr>Recipes and Ideas Pages</vt:lpstr>
      <vt:lpstr>Overview</vt:lpstr>
      <vt:lpstr>Fonts, Widths, Margins and Paddings (I)</vt:lpstr>
      <vt:lpstr>Fonts, Widths, Margins and Paddings (II)</vt:lpstr>
      <vt:lpstr>Behaviour</vt:lpstr>
      <vt:lpstr>Breakfast, Lunch and Snacks Pages</vt:lpstr>
      <vt:lpstr>Overview</vt:lpstr>
      <vt:lpstr>Fonts, Widths, Margins and Paddings (I)</vt:lpstr>
      <vt:lpstr>Breakfast, Lunch and Snacks Pages</vt:lpstr>
      <vt:lpstr>Overview</vt:lpstr>
      <vt:lpstr>Fonts, Widths, Margins and Paddings (I)</vt:lpstr>
      <vt:lpstr>Tips Page</vt:lpstr>
      <vt:lpstr>About Me Page</vt:lpstr>
      <vt:lpstr>Downloads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 PROJECT 1 Mockup Submission</dc:title>
  <dc:creator>leonor santos</dc:creator>
  <cp:lastModifiedBy>leonor santos</cp:lastModifiedBy>
  <cp:revision>14</cp:revision>
  <dcterms:created xsi:type="dcterms:W3CDTF">2020-10-05T13:19:43Z</dcterms:created>
  <dcterms:modified xsi:type="dcterms:W3CDTF">2020-10-19T09:20:51Z</dcterms:modified>
</cp:coreProperties>
</file>